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8"/>
  </p:notesMasterIdLst>
  <p:sldIdLst>
    <p:sldId id="256" r:id="rId2"/>
    <p:sldId id="257" r:id="rId3"/>
    <p:sldId id="258" r:id="rId4"/>
    <p:sldId id="259" r:id="rId5"/>
    <p:sldId id="260" r:id="rId6"/>
    <p:sldId id="321"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p:scale>
          <a:sx n="50" d="100"/>
          <a:sy n="50" d="100"/>
        </p:scale>
        <p:origin x="1072" y="316"/>
      </p:cViewPr>
      <p:guideLst/>
    </p:cSldViewPr>
  </p:slideViewPr>
  <p:notesTextViewPr>
    <p:cViewPr>
      <p:scale>
        <a:sx n="1" d="1"/>
        <a:sy n="1" d="1"/>
      </p:scale>
      <p:origin x="0" y="0"/>
    </p:cViewPr>
  </p:notesTextViewPr>
  <p:sorterViewPr>
    <p:cViewPr>
      <p:scale>
        <a:sx n="100" d="100"/>
        <a:sy n="100" d="100"/>
      </p:scale>
      <p:origin x="0" y="-2775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1798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DB76A6-4F12-3A06-2529-3B63CF0B25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CCB8FA-A283-CE7B-31A2-6D00B9E291D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113F8B-A4D2-1E41-7DC7-F16B8543AC0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2A408CB-C045-349A-8C7B-8A141E0C57CD}"/>
              </a:ext>
            </a:extLst>
          </p:cNvPr>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328694540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slide" Target="../slides/slide10.xml"/><Relationship Id="rId3" Type="http://schemas.openxmlformats.org/officeDocument/2006/relationships/image" Target="../media/image4.png"/><Relationship Id="rId7" Type="http://schemas.openxmlformats.org/officeDocument/2006/relationships/slide" Target="../slides/slide8.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7.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slide" Target="../slides/slide46.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14.xml"/><Relationship Id="rId5" Type="http://schemas.openxmlformats.org/officeDocument/2006/relationships/image" Target="../media/image5.png"/><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d521041e46103c3b205eaf#tid=68da2f9566391f0009f9652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84464" y="4142232"/>
            <a:ext cx="3419856" cy="896112"/>
          </a:xfrm>
          <a:prstGeom prst="rect">
            <a:avLst/>
          </a:prstGeom>
        </p:spPr>
      </p:pic>
      <p:sp>
        <p:nvSpPr>
          <p:cNvPr id="4" name="MasterShapeName"/>
          <p:cNvSpPr/>
          <p:nvPr/>
        </p:nvSpPr>
        <p:spPr>
          <a:xfrm>
            <a:off x="8284464" y="4142232"/>
            <a:ext cx="3419856" cy="896112"/>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必修  第三册  RJB</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19" name="MasterShapeName" descr="preencoded.png">
            <a:extLst>
              <a:ext uri="{FF2B5EF4-FFF2-40B4-BE49-F238E27FC236}">
                <a16:creationId xmlns:a16="http://schemas.microsoft.com/office/drawing/2014/main" id="{C1E9B141-4ADE-37D0-1B50-347F0D61E448}"/>
              </a:ext>
            </a:extLst>
          </p:cNvPr>
          <p:cNvPicPr>
            <a:picLocks noChangeAspect="1"/>
          </p:cNvPicPr>
          <p:nvPr userDrawn="1"/>
        </p:nvPicPr>
        <p:blipFill>
          <a:blip r:embed="rId2"/>
          <a:stretch>
            <a:fillRect/>
          </a:stretch>
        </p:blipFill>
        <p:spPr>
          <a:xfrm>
            <a:off x="0" y="0"/>
            <a:ext cx="12188952" cy="6858000"/>
          </a:xfrm>
          <a:prstGeom prst="rect">
            <a:avLst/>
          </a:prstGeom>
        </p:spPr>
      </p:pic>
      <p:pic>
        <p:nvPicPr>
          <p:cNvPr id="20" name="MasterShapeName" descr="preencoded.png">
            <a:extLst>
              <a:ext uri="{FF2B5EF4-FFF2-40B4-BE49-F238E27FC236}">
                <a16:creationId xmlns:a16="http://schemas.microsoft.com/office/drawing/2014/main" id="{D3A5CBB7-ADF2-B66B-A841-687F44484992}"/>
              </a:ext>
            </a:extLst>
          </p:cNvPr>
          <p:cNvPicPr>
            <a:picLocks noChangeAspect="1"/>
          </p:cNvPicPr>
          <p:nvPr userDrawn="1"/>
        </p:nvPicPr>
        <p:blipFill>
          <a:blip r:embed="rId3"/>
          <a:stretch>
            <a:fillRect/>
          </a:stretch>
        </p:blipFill>
        <p:spPr>
          <a:xfrm>
            <a:off x="1627632" y="2350008"/>
            <a:ext cx="2377440" cy="2276856"/>
          </a:xfrm>
          <a:prstGeom prst="rect">
            <a:avLst/>
          </a:prstGeom>
        </p:spPr>
      </p:pic>
      <p:pic>
        <p:nvPicPr>
          <p:cNvPr id="21" name="MasterShapeName" descr="preencoded.png">
            <a:extLst>
              <a:ext uri="{FF2B5EF4-FFF2-40B4-BE49-F238E27FC236}">
                <a16:creationId xmlns:a16="http://schemas.microsoft.com/office/drawing/2014/main" id="{B7FA314A-8018-27F7-A318-D9921F1436F0}"/>
              </a:ext>
            </a:extLst>
          </p:cNvPr>
          <p:cNvPicPr>
            <a:picLocks noChangeAspect="1"/>
          </p:cNvPicPr>
          <p:nvPr userDrawn="1"/>
        </p:nvPicPr>
        <p:blipFill>
          <a:blip r:embed="rId4"/>
          <a:stretch>
            <a:fillRect/>
          </a:stretch>
        </p:blipFill>
        <p:spPr>
          <a:xfrm>
            <a:off x="5504688" y="1261872"/>
            <a:ext cx="768096" cy="667512"/>
          </a:xfrm>
          <a:prstGeom prst="rect">
            <a:avLst/>
          </a:prstGeom>
        </p:spPr>
      </p:pic>
      <p:pic>
        <p:nvPicPr>
          <p:cNvPr id="22" name="MasterShapeName" descr="preencoded.png">
            <a:extLst>
              <a:ext uri="{FF2B5EF4-FFF2-40B4-BE49-F238E27FC236}">
                <a16:creationId xmlns:a16="http://schemas.microsoft.com/office/drawing/2014/main" id="{5D2E0D0C-DAE3-E0DB-EC89-193420CE9F0B}"/>
              </a:ext>
            </a:extLst>
          </p:cNvPr>
          <p:cNvPicPr>
            <a:picLocks noChangeAspect="1"/>
          </p:cNvPicPr>
          <p:nvPr userDrawn="1"/>
        </p:nvPicPr>
        <p:blipFill>
          <a:blip r:embed="rId5"/>
          <a:stretch>
            <a:fillRect/>
          </a:stretch>
        </p:blipFill>
        <p:spPr>
          <a:xfrm>
            <a:off x="5504688" y="3858768"/>
            <a:ext cx="768096" cy="768096"/>
          </a:xfrm>
          <a:prstGeom prst="rect">
            <a:avLst/>
          </a:prstGeom>
        </p:spPr>
      </p:pic>
      <p:pic>
        <p:nvPicPr>
          <p:cNvPr id="23" name="MasterShapeName" descr="preencoded.png">
            <a:extLst>
              <a:ext uri="{FF2B5EF4-FFF2-40B4-BE49-F238E27FC236}">
                <a16:creationId xmlns:a16="http://schemas.microsoft.com/office/drawing/2014/main" id="{3DF958D0-6DBA-8039-31FA-1BD9DEF736C1}"/>
              </a:ext>
            </a:extLst>
          </p:cNvPr>
          <p:cNvPicPr>
            <a:picLocks noChangeAspect="1"/>
          </p:cNvPicPr>
          <p:nvPr userDrawn="1"/>
        </p:nvPicPr>
        <p:blipFill>
          <a:blip r:embed="rId4"/>
          <a:stretch>
            <a:fillRect/>
          </a:stretch>
        </p:blipFill>
        <p:spPr>
          <a:xfrm>
            <a:off x="5490464" y="4942332"/>
            <a:ext cx="768096" cy="768096"/>
          </a:xfrm>
          <a:prstGeom prst="rect">
            <a:avLst/>
          </a:prstGeom>
        </p:spPr>
      </p:pic>
      <p:sp>
        <p:nvSpPr>
          <p:cNvPr id="24" name="MasterShapeName">
            <a:extLst>
              <a:ext uri="{FF2B5EF4-FFF2-40B4-BE49-F238E27FC236}">
                <a16:creationId xmlns:a16="http://schemas.microsoft.com/office/drawing/2014/main" id="{49CF33F8-9C9C-31B0-F0DF-D55B758302F8}"/>
              </a:ext>
            </a:extLst>
          </p:cNvPr>
          <p:cNvSpPr/>
          <p:nvPr userDrawn="1"/>
        </p:nvSpPr>
        <p:spPr>
          <a:xfrm>
            <a:off x="5504688" y="1211580"/>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25" name="MasterShapeName">
            <a:extLst>
              <a:ext uri="{FF2B5EF4-FFF2-40B4-BE49-F238E27FC236}">
                <a16:creationId xmlns:a16="http://schemas.microsoft.com/office/drawing/2014/main" id="{FA988360-D580-B2FC-5F6A-A410CC78048C}"/>
              </a:ext>
            </a:extLst>
          </p:cNvPr>
          <p:cNvSpPr/>
          <p:nvPr userDrawn="1"/>
        </p:nvSpPr>
        <p:spPr>
          <a:xfrm>
            <a:off x="5504688" y="384454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26" name="MasterShapeName">
            <a:extLst>
              <a:ext uri="{FF2B5EF4-FFF2-40B4-BE49-F238E27FC236}">
                <a16:creationId xmlns:a16="http://schemas.microsoft.com/office/drawing/2014/main" id="{7799430E-AB17-ED8D-C1FF-86C20B241F82}"/>
              </a:ext>
            </a:extLst>
          </p:cNvPr>
          <p:cNvSpPr/>
          <p:nvPr userDrawn="1"/>
        </p:nvSpPr>
        <p:spPr>
          <a:xfrm>
            <a:off x="5490464" y="4974336"/>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27" name="MasterShapeName?linknodeid=29f5a4914&amp;color=RGB(0,96,96)">
            <a:hlinkClick r:id="rId6" action="ppaction://hlinksldjump"/>
            <a:extLst>
              <a:ext uri="{FF2B5EF4-FFF2-40B4-BE49-F238E27FC236}">
                <a16:creationId xmlns:a16="http://schemas.microsoft.com/office/drawing/2014/main" id="{9E5D8F29-96EC-83BD-4585-3361021FE831}"/>
              </a:ext>
            </a:extLst>
          </p:cNvPr>
          <p:cNvSpPr/>
          <p:nvPr userDrawn="1"/>
        </p:nvSpPr>
        <p:spPr>
          <a:xfrm>
            <a:off x="6803136" y="1380744"/>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28" name="MasterShapeName?linknodeid=6f92f63d5&amp;color=RGB(0,96,96)">
            <a:hlinkClick r:id="rId7" action="ppaction://hlinksldjump"/>
            <a:extLst>
              <a:ext uri="{FF2B5EF4-FFF2-40B4-BE49-F238E27FC236}">
                <a16:creationId xmlns:a16="http://schemas.microsoft.com/office/drawing/2014/main" id="{02C3CAAB-E780-C9E2-04BB-7066F4CC1DAF}"/>
              </a:ext>
            </a:extLst>
          </p:cNvPr>
          <p:cNvSpPr/>
          <p:nvPr userDrawn="1"/>
        </p:nvSpPr>
        <p:spPr>
          <a:xfrm>
            <a:off x="6803136" y="4014216"/>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重难斩</a:t>
            </a:r>
            <a:endParaRPr lang="en-US" sz="2400" dirty="0"/>
          </a:p>
        </p:txBody>
      </p:sp>
      <p:sp>
        <p:nvSpPr>
          <p:cNvPr id="29" name="MasterShapeName?linknodeid=faf10edd1&amp;color=RGB(0,96,96)">
            <a:hlinkClick r:id="rId8" action="ppaction://hlinksldjump"/>
            <a:extLst>
              <a:ext uri="{FF2B5EF4-FFF2-40B4-BE49-F238E27FC236}">
                <a16:creationId xmlns:a16="http://schemas.microsoft.com/office/drawing/2014/main" id="{5F281169-EF80-B93C-1D93-DA622598258F}"/>
              </a:ext>
            </a:extLst>
          </p:cNvPr>
          <p:cNvSpPr/>
          <p:nvPr userDrawn="1"/>
        </p:nvSpPr>
        <p:spPr>
          <a:xfrm>
            <a:off x="6803136" y="5129784"/>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易错记</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目录">
    <p:spTree>
      <p:nvGrpSpPr>
        <p:cNvPr id="1" name=""/>
        <p:cNvGrpSpPr/>
        <p:nvPr/>
      </p:nvGrpSpPr>
      <p:grpSpPr>
        <a:xfrm>
          <a:off x="0" y="0"/>
          <a:ext cx="0" cy="0"/>
          <a:chOff x="0" y="0"/>
          <a:chExt cx="0" cy="0"/>
        </a:xfrm>
      </p:grpSpPr>
      <p:pic>
        <p:nvPicPr>
          <p:cNvPr id="19" name="MasterShapeName" descr="preencoded.png">
            <a:extLst>
              <a:ext uri="{FF2B5EF4-FFF2-40B4-BE49-F238E27FC236}">
                <a16:creationId xmlns:a16="http://schemas.microsoft.com/office/drawing/2014/main" id="{CB387F74-84D4-CE3A-FDCD-5D03CA05005C}"/>
              </a:ext>
            </a:extLst>
          </p:cNvPr>
          <p:cNvPicPr>
            <a:picLocks noChangeAspect="1"/>
          </p:cNvPicPr>
          <p:nvPr userDrawn="1"/>
        </p:nvPicPr>
        <p:blipFill>
          <a:blip r:embed="rId2"/>
          <a:stretch>
            <a:fillRect/>
          </a:stretch>
        </p:blipFill>
        <p:spPr>
          <a:xfrm>
            <a:off x="0" y="0"/>
            <a:ext cx="12188952" cy="6858000"/>
          </a:xfrm>
          <a:prstGeom prst="rect">
            <a:avLst/>
          </a:prstGeom>
        </p:spPr>
      </p:pic>
      <p:pic>
        <p:nvPicPr>
          <p:cNvPr id="20" name="MasterShapeName" descr="preencoded.png">
            <a:extLst>
              <a:ext uri="{FF2B5EF4-FFF2-40B4-BE49-F238E27FC236}">
                <a16:creationId xmlns:a16="http://schemas.microsoft.com/office/drawing/2014/main" id="{674A53B7-AE2B-F708-1510-CD8AC62AEA03}"/>
              </a:ext>
            </a:extLst>
          </p:cNvPr>
          <p:cNvPicPr>
            <a:picLocks noChangeAspect="1"/>
          </p:cNvPicPr>
          <p:nvPr userDrawn="1"/>
        </p:nvPicPr>
        <p:blipFill>
          <a:blip r:embed="rId3"/>
          <a:stretch>
            <a:fillRect/>
          </a:stretch>
        </p:blipFill>
        <p:spPr>
          <a:xfrm>
            <a:off x="1627632" y="2350008"/>
            <a:ext cx="2377440" cy="2276856"/>
          </a:xfrm>
          <a:prstGeom prst="rect">
            <a:avLst/>
          </a:prstGeom>
        </p:spPr>
      </p:pic>
      <p:pic>
        <p:nvPicPr>
          <p:cNvPr id="21" name="MasterShapeName" descr="preencoded.png">
            <a:extLst>
              <a:ext uri="{FF2B5EF4-FFF2-40B4-BE49-F238E27FC236}">
                <a16:creationId xmlns:a16="http://schemas.microsoft.com/office/drawing/2014/main" id="{20FB4A65-E44B-6387-9A5A-C80D1FB72B90}"/>
              </a:ext>
            </a:extLst>
          </p:cNvPr>
          <p:cNvPicPr>
            <a:picLocks noChangeAspect="1"/>
          </p:cNvPicPr>
          <p:nvPr userDrawn="1"/>
        </p:nvPicPr>
        <p:blipFill>
          <a:blip r:embed="rId4"/>
          <a:stretch>
            <a:fillRect/>
          </a:stretch>
        </p:blipFill>
        <p:spPr>
          <a:xfrm>
            <a:off x="5504688" y="1645920"/>
            <a:ext cx="768096" cy="768096"/>
          </a:xfrm>
          <a:prstGeom prst="rect">
            <a:avLst/>
          </a:prstGeom>
        </p:spPr>
      </p:pic>
      <p:pic>
        <p:nvPicPr>
          <p:cNvPr id="22" name="MasterShapeName" descr="preencoded.png">
            <a:extLst>
              <a:ext uri="{FF2B5EF4-FFF2-40B4-BE49-F238E27FC236}">
                <a16:creationId xmlns:a16="http://schemas.microsoft.com/office/drawing/2014/main" id="{FBB6D4BA-9187-C358-538E-A1A3528C1A7E}"/>
              </a:ext>
            </a:extLst>
          </p:cNvPr>
          <p:cNvPicPr>
            <a:picLocks noChangeAspect="1"/>
          </p:cNvPicPr>
          <p:nvPr userDrawn="1"/>
        </p:nvPicPr>
        <p:blipFill>
          <a:blip r:embed="rId5"/>
          <a:stretch>
            <a:fillRect/>
          </a:stretch>
        </p:blipFill>
        <p:spPr>
          <a:xfrm>
            <a:off x="5504688" y="5225542"/>
            <a:ext cx="768096" cy="768096"/>
          </a:xfrm>
          <a:prstGeom prst="rect">
            <a:avLst/>
          </a:prstGeom>
        </p:spPr>
      </p:pic>
      <p:sp>
        <p:nvSpPr>
          <p:cNvPr id="23" name="MasterShapeName">
            <a:extLst>
              <a:ext uri="{FF2B5EF4-FFF2-40B4-BE49-F238E27FC236}">
                <a16:creationId xmlns:a16="http://schemas.microsoft.com/office/drawing/2014/main" id="{8371F15C-3FEF-8581-A3E4-19A7A873D451}"/>
              </a:ext>
            </a:extLst>
          </p:cNvPr>
          <p:cNvSpPr/>
          <p:nvPr userDrawn="1"/>
        </p:nvSpPr>
        <p:spPr>
          <a:xfrm>
            <a:off x="5503672" y="1582420"/>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24" name="MasterShapeName">
            <a:extLst>
              <a:ext uri="{FF2B5EF4-FFF2-40B4-BE49-F238E27FC236}">
                <a16:creationId xmlns:a16="http://schemas.microsoft.com/office/drawing/2014/main" id="{C872DFF0-8A52-0F2E-7972-69EF943D215B}"/>
              </a:ext>
            </a:extLst>
          </p:cNvPr>
          <p:cNvSpPr/>
          <p:nvPr userDrawn="1"/>
        </p:nvSpPr>
        <p:spPr>
          <a:xfrm>
            <a:off x="5515864" y="5198110"/>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05</a:t>
            </a:r>
            <a:endParaRPr lang="en-US" sz="2400" dirty="0"/>
          </a:p>
        </p:txBody>
      </p:sp>
      <p:sp>
        <p:nvSpPr>
          <p:cNvPr id="25" name="MasterShapeName?linknodeid=ba5d03531&amp;color=RGB(0,96,96)">
            <a:hlinkClick r:id="rId6" action="ppaction://hlinksldjump"/>
            <a:extLst>
              <a:ext uri="{FF2B5EF4-FFF2-40B4-BE49-F238E27FC236}">
                <a16:creationId xmlns:a16="http://schemas.microsoft.com/office/drawing/2014/main" id="{BE34DD77-A487-DC1D-5C82-B0BD32BE2ED0}"/>
              </a:ext>
            </a:extLst>
          </p:cNvPr>
          <p:cNvSpPr/>
          <p:nvPr userDrawn="1"/>
        </p:nvSpPr>
        <p:spPr>
          <a:xfrm>
            <a:off x="6803136" y="1707896"/>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题型诀</a:t>
            </a:r>
            <a:endParaRPr lang="en-US" sz="2400" dirty="0"/>
          </a:p>
        </p:txBody>
      </p:sp>
      <p:sp>
        <p:nvSpPr>
          <p:cNvPr id="26" name="MasterShapeName?linknodeid=815abf6ea&amp;color=RGB(0,96,96)">
            <a:hlinkClick r:id="rId7" action="ppaction://hlinksldjump"/>
            <a:extLst>
              <a:ext uri="{FF2B5EF4-FFF2-40B4-BE49-F238E27FC236}">
                <a16:creationId xmlns:a16="http://schemas.microsoft.com/office/drawing/2014/main" id="{99286EF3-B20B-ED84-FD4A-F639CBDC0789}"/>
              </a:ext>
            </a:extLst>
          </p:cNvPr>
          <p:cNvSpPr/>
          <p:nvPr userDrawn="1"/>
        </p:nvSpPr>
        <p:spPr>
          <a:xfrm>
            <a:off x="6854950" y="5380990"/>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extLst>
      <p:ext uri="{BB962C8B-B14F-4D97-AF65-F5344CB8AC3E}">
        <p14:creationId xmlns:p14="http://schemas.microsoft.com/office/powerpoint/2010/main" val="2538414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4" r:id="rId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 Id="rId9" Type="http://schemas.openxmlformats.org/officeDocument/2006/relationships/image" Target="../media/image51.png"/></Relationships>
</file>

<file path=ppt/slides/_rels/slide2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54.png"/><Relationship Id="rId4" Type="http://schemas.openxmlformats.org/officeDocument/2006/relationships/image" Target="../media/image53.png"/></Relationships>
</file>

<file path=ppt/slides/_rels/slide23.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2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63.png"/><Relationship Id="rId4" Type="http://schemas.openxmlformats.org/officeDocument/2006/relationships/image" Target="../media/image62.png"/></Relationships>
</file>

<file path=ppt/slides/_rels/slide25.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2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71.png"/><Relationship Id="rId4" Type="http://schemas.openxmlformats.org/officeDocument/2006/relationships/image" Target="../media/image70.png"/></Relationships>
</file>

<file path=ppt/slides/_rels/slide2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74.png"/><Relationship Id="rId4" Type="http://schemas.openxmlformats.org/officeDocument/2006/relationships/image" Target="../media/image73.png"/></Relationships>
</file>

<file path=ppt/slides/_rels/slide2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76.png"/></Relationships>
</file>

<file path=ppt/slides/_rels/slide2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79.png"/><Relationship Id="rId4" Type="http://schemas.openxmlformats.org/officeDocument/2006/relationships/image" Target="../media/image78.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82.png"/><Relationship Id="rId4" Type="http://schemas.openxmlformats.org/officeDocument/2006/relationships/image" Target="../media/image81.png"/></Relationships>
</file>

<file path=ppt/slides/_rels/slide31.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84.png"/></Relationships>
</file>

<file path=ppt/slides/_rels/slide32.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33.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90.png"/></Relationships>
</file>

<file path=ppt/slides/_rels/slide3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34.xml"/><Relationship Id="rId1" Type="http://schemas.openxmlformats.org/officeDocument/2006/relationships/slideLayout" Target="../slideLayouts/slideLayout7.xml"/><Relationship Id="rId5" Type="http://schemas.openxmlformats.org/officeDocument/2006/relationships/image" Target="../media/image93.png"/><Relationship Id="rId4" Type="http://schemas.openxmlformats.org/officeDocument/2006/relationships/image" Target="../media/image92.png"/></Relationships>
</file>

<file path=ppt/slides/_rels/slide35.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s>
</file>

<file path=ppt/slides/_rels/slide36.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99.png"/></Relationships>
</file>

<file path=ppt/slides/_rels/slide3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101.png"/></Relationships>
</file>

<file path=ppt/slides/_rels/slide38.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103.png"/></Relationships>
</file>

<file path=ppt/slides/_rels/slide39.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10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106.png"/><Relationship Id="rId7" Type="http://schemas.openxmlformats.org/officeDocument/2006/relationships/image" Target="../media/image110.png"/><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image" Target="../media/image107.png"/></Relationships>
</file>

<file path=ppt/slides/_rels/slide41.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12.png"/><Relationship Id="rId7" Type="http://schemas.openxmlformats.org/officeDocument/2006/relationships/image" Target="../media/image116.png"/><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113.png"/></Relationships>
</file>

<file path=ppt/slides/_rels/slide43.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43.xml"/><Relationship Id="rId1" Type="http://schemas.openxmlformats.org/officeDocument/2006/relationships/slideLayout" Target="../slideLayouts/slideLayout7.xml"/><Relationship Id="rId5" Type="http://schemas.openxmlformats.org/officeDocument/2006/relationships/image" Target="../media/image119.png"/><Relationship Id="rId4" Type="http://schemas.openxmlformats.org/officeDocument/2006/relationships/image" Target="../media/image118.png"/></Relationships>
</file>

<file path=ppt/slides/_rels/slide44.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44.xml"/><Relationship Id="rId1" Type="http://schemas.openxmlformats.org/officeDocument/2006/relationships/slideLayout" Target="../slideLayouts/slideLayout7.xml"/><Relationship Id="rId5" Type="http://schemas.openxmlformats.org/officeDocument/2006/relationships/image" Target="../media/image122.png"/><Relationship Id="rId4" Type="http://schemas.openxmlformats.org/officeDocument/2006/relationships/image" Target="../media/image121.png"/></Relationships>
</file>

<file path=ppt/slides/_rels/slide45.xml.rels><?xml version="1.0" encoding="UTF-8" standalone="yes"?>
<Relationships xmlns="http://schemas.openxmlformats.org/package/2006/relationships"><Relationship Id="rId8" Type="http://schemas.openxmlformats.org/officeDocument/2006/relationships/image" Target="../media/image128.png"/><Relationship Id="rId3" Type="http://schemas.openxmlformats.org/officeDocument/2006/relationships/image" Target="../media/image123.png"/><Relationship Id="rId7" Type="http://schemas.openxmlformats.org/officeDocument/2006/relationships/image" Target="../media/image127.png"/><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image" Target="../media/image126.png"/><Relationship Id="rId5" Type="http://schemas.openxmlformats.org/officeDocument/2006/relationships/image" Target="../media/image125.png"/><Relationship Id="rId4" Type="http://schemas.openxmlformats.org/officeDocument/2006/relationships/image" Target="../media/image124.png"/></Relationships>
</file>

<file path=ppt/slides/_rels/slide46.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47.xml"/><Relationship Id="rId1" Type="http://schemas.openxmlformats.org/officeDocument/2006/relationships/slideLayout" Target="../slideLayouts/slideLayout7.xml"/><Relationship Id="rId5" Type="http://schemas.openxmlformats.org/officeDocument/2006/relationships/image" Target="../media/image132.png"/><Relationship Id="rId4" Type="http://schemas.openxmlformats.org/officeDocument/2006/relationships/image" Target="../media/image131.png"/></Relationships>
</file>

<file path=ppt/slides/_rels/slide48.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48.xml"/><Relationship Id="rId1" Type="http://schemas.openxmlformats.org/officeDocument/2006/relationships/slideLayout" Target="../slideLayouts/slideLayout7.xml"/><Relationship Id="rId5" Type="http://schemas.openxmlformats.org/officeDocument/2006/relationships/image" Target="../media/image135.png"/><Relationship Id="rId4" Type="http://schemas.openxmlformats.org/officeDocument/2006/relationships/image" Target="../media/image134.png"/></Relationships>
</file>

<file path=ppt/slides/_rels/slide49.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49.xml"/><Relationship Id="rId1" Type="http://schemas.openxmlformats.org/officeDocument/2006/relationships/slideLayout" Target="../slideLayouts/slideLayout7.xml"/><Relationship Id="rId5" Type="http://schemas.openxmlformats.org/officeDocument/2006/relationships/image" Target="../media/image138.png"/><Relationship Id="rId4" Type="http://schemas.openxmlformats.org/officeDocument/2006/relationships/image" Target="../media/image137.png"/></Relationships>
</file>

<file path=ppt/slides/_rels/slide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slide" Target="slide14.xml"/><Relationship Id="rId5" Type="http://schemas.openxmlformats.org/officeDocument/2006/relationships/slide" Target="slide11.xml"/><Relationship Id="rId4" Type="http://schemas.openxmlformats.org/officeDocument/2006/relationships/slide" Target="slide8.xml"/></Relationships>
</file>

<file path=ppt/slides/_rels/slide50.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50.xml"/><Relationship Id="rId1" Type="http://schemas.openxmlformats.org/officeDocument/2006/relationships/slideLayout" Target="../slideLayouts/slideLayout7.xml"/><Relationship Id="rId5" Type="http://schemas.openxmlformats.org/officeDocument/2006/relationships/image" Target="../media/image141.png"/><Relationship Id="rId4" Type="http://schemas.openxmlformats.org/officeDocument/2006/relationships/image" Target="../media/image140.png"/></Relationships>
</file>

<file path=ppt/slides/_rels/slide51.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43.png"/><Relationship Id="rId7" Type="http://schemas.openxmlformats.org/officeDocument/2006/relationships/image" Target="../media/image147.png"/><Relationship Id="rId2" Type="http://schemas.openxmlformats.org/officeDocument/2006/relationships/notesSlide" Target="../notesSlides/notesSlide52.xml"/><Relationship Id="rId1" Type="http://schemas.openxmlformats.org/officeDocument/2006/relationships/slideLayout" Target="../slideLayouts/slideLayout7.xml"/><Relationship Id="rId6" Type="http://schemas.openxmlformats.org/officeDocument/2006/relationships/image" Target="../media/image146.png"/><Relationship Id="rId5" Type="http://schemas.openxmlformats.org/officeDocument/2006/relationships/image" Target="../media/image145.png"/><Relationship Id="rId4" Type="http://schemas.openxmlformats.org/officeDocument/2006/relationships/image" Target="../media/image144.png"/></Relationships>
</file>

<file path=ppt/slides/_rels/slide53.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notesSlide" Target="../notesSlides/notesSlide53.xml"/><Relationship Id="rId1" Type="http://schemas.openxmlformats.org/officeDocument/2006/relationships/slideLayout" Target="../slideLayouts/slideLayout7.xml"/><Relationship Id="rId6" Type="http://schemas.openxmlformats.org/officeDocument/2006/relationships/image" Target="../media/image151.png"/><Relationship Id="rId5" Type="http://schemas.openxmlformats.org/officeDocument/2006/relationships/image" Target="../media/image150.png"/><Relationship Id="rId4" Type="http://schemas.openxmlformats.org/officeDocument/2006/relationships/image" Target="../media/image149.png"/></Relationships>
</file>

<file path=ppt/slides/_rels/slide54.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notesSlide" Target="../notesSlides/notesSlide54.xml"/><Relationship Id="rId1" Type="http://schemas.openxmlformats.org/officeDocument/2006/relationships/slideLayout" Target="../slideLayouts/slideLayout7.xml"/><Relationship Id="rId5" Type="http://schemas.openxmlformats.org/officeDocument/2006/relationships/image" Target="../media/image154.png"/><Relationship Id="rId4" Type="http://schemas.openxmlformats.org/officeDocument/2006/relationships/image" Target="../media/image153.png"/></Relationships>
</file>

<file path=ppt/slides/_rels/slide55.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notesSlide" Target="../notesSlides/notesSlide55.xml"/><Relationship Id="rId1" Type="http://schemas.openxmlformats.org/officeDocument/2006/relationships/slideLayout" Target="../slideLayouts/slideLayout7.xml"/><Relationship Id="rId5" Type="http://schemas.openxmlformats.org/officeDocument/2006/relationships/image" Target="../media/image157.png"/><Relationship Id="rId4" Type="http://schemas.openxmlformats.org/officeDocument/2006/relationships/image" Target="../media/image156.png"/></Relationships>
</file>

<file path=ppt/slides/_rels/slide56.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notesSlide" Target="../notesSlides/notesSlide56.xml"/><Relationship Id="rId1" Type="http://schemas.openxmlformats.org/officeDocument/2006/relationships/slideLayout" Target="../slideLayouts/slideLayout7.xml"/><Relationship Id="rId5" Type="http://schemas.openxmlformats.org/officeDocument/2006/relationships/image" Target="../media/image160.png"/><Relationship Id="rId4" Type="http://schemas.openxmlformats.org/officeDocument/2006/relationships/image" Target="../media/image159.png"/></Relationships>
</file>

<file path=ppt/slides/_rels/slide57.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notesSlide" Target="../notesSlides/notesSlide57.xml"/><Relationship Id="rId1" Type="http://schemas.openxmlformats.org/officeDocument/2006/relationships/slideLayout" Target="../slideLayouts/slideLayout7.xml"/><Relationship Id="rId4" Type="http://schemas.openxmlformats.org/officeDocument/2006/relationships/image" Target="../media/image162.png"/></Relationships>
</file>

<file path=ppt/slides/_rels/slide58.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notesSlide" Target="../notesSlides/notesSlide58.xml"/><Relationship Id="rId1" Type="http://schemas.openxmlformats.org/officeDocument/2006/relationships/slideLayout" Target="../slideLayouts/slideLayout7.xml"/><Relationship Id="rId4" Type="http://schemas.openxmlformats.org/officeDocument/2006/relationships/image" Target="../media/image164.png"/></Relationships>
</file>

<file path=ppt/slides/_rels/slide59.xml.rels><?xml version="1.0" encoding="UTF-8" standalone="yes"?>
<Relationships xmlns="http://schemas.openxmlformats.org/package/2006/relationships"><Relationship Id="rId3" Type="http://schemas.openxmlformats.org/officeDocument/2006/relationships/image" Target="../media/image165.png"/><Relationship Id="rId7" Type="http://schemas.openxmlformats.org/officeDocument/2006/relationships/image" Target="../media/image169.png"/><Relationship Id="rId2" Type="http://schemas.openxmlformats.org/officeDocument/2006/relationships/notesSlide" Target="../notesSlides/notesSlide59.xml"/><Relationship Id="rId1" Type="http://schemas.openxmlformats.org/officeDocument/2006/relationships/slideLayout" Target="../slideLayouts/slideLayout7.xml"/><Relationship Id="rId6" Type="http://schemas.openxmlformats.org/officeDocument/2006/relationships/image" Target="../media/image168.png"/><Relationship Id="rId5" Type="http://schemas.openxmlformats.org/officeDocument/2006/relationships/image" Target="../media/image167.png"/><Relationship Id="rId4" Type="http://schemas.openxmlformats.org/officeDocument/2006/relationships/image" Target="../media/image166.png"/></Relationships>
</file>

<file path=ppt/slides/_rels/slide6.xml.rels><?xml version="1.0" encoding="UTF-8" standalone="yes"?>
<Relationships xmlns="http://schemas.openxmlformats.org/package/2006/relationships"><Relationship Id="rId8" Type="http://schemas.openxmlformats.org/officeDocument/2006/relationships/slide" Target="slide36.xml"/><Relationship Id="rId3" Type="http://schemas.openxmlformats.org/officeDocument/2006/relationships/slide" Target="slide18.xml"/><Relationship Id="rId7" Type="http://schemas.openxmlformats.org/officeDocument/2006/relationships/slide" Target="slide32.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slide" Target="slide29.xml"/><Relationship Id="rId11" Type="http://schemas.openxmlformats.org/officeDocument/2006/relationships/slide" Target="slide50.xml"/><Relationship Id="rId5" Type="http://schemas.openxmlformats.org/officeDocument/2006/relationships/slide" Target="slide26.xml"/><Relationship Id="rId10" Type="http://schemas.openxmlformats.org/officeDocument/2006/relationships/slide" Target="slide45.xml"/><Relationship Id="rId4" Type="http://schemas.openxmlformats.org/officeDocument/2006/relationships/slide" Target="slide22.xml"/><Relationship Id="rId9" Type="http://schemas.openxmlformats.org/officeDocument/2006/relationships/slide" Target="slide40.xml"/></Relationships>
</file>

<file path=ppt/slides/_rels/slide60.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60.xml"/><Relationship Id="rId1" Type="http://schemas.openxmlformats.org/officeDocument/2006/relationships/slideLayout" Target="../slideLayouts/slideLayout7.xml"/><Relationship Id="rId4" Type="http://schemas.openxmlformats.org/officeDocument/2006/relationships/image" Target="../media/image171.png"/></Relationships>
</file>

<file path=ppt/slides/_rels/slide61.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notesSlide" Target="../notesSlides/notesSlide61.xml"/><Relationship Id="rId1" Type="http://schemas.openxmlformats.org/officeDocument/2006/relationships/slideLayout" Target="../slideLayouts/slideLayout7.xml"/><Relationship Id="rId5" Type="http://schemas.openxmlformats.org/officeDocument/2006/relationships/image" Target="../media/image174.png"/><Relationship Id="rId4" Type="http://schemas.openxmlformats.org/officeDocument/2006/relationships/image" Target="../media/image173.png"/></Relationships>
</file>

<file path=ppt/slides/_rels/slide62.xml.rels><?xml version="1.0" encoding="UTF-8" standalone="yes"?>
<Relationships xmlns="http://schemas.openxmlformats.org/package/2006/relationships"><Relationship Id="rId8" Type="http://schemas.openxmlformats.org/officeDocument/2006/relationships/image" Target="../media/image180.png"/><Relationship Id="rId3" Type="http://schemas.openxmlformats.org/officeDocument/2006/relationships/image" Target="../media/image175.png"/><Relationship Id="rId7" Type="http://schemas.openxmlformats.org/officeDocument/2006/relationships/image" Target="../media/image179.png"/><Relationship Id="rId2" Type="http://schemas.openxmlformats.org/officeDocument/2006/relationships/notesSlide" Target="../notesSlides/notesSlide62.xml"/><Relationship Id="rId1" Type="http://schemas.openxmlformats.org/officeDocument/2006/relationships/slideLayout" Target="../slideLayouts/slideLayout7.xml"/><Relationship Id="rId6" Type="http://schemas.openxmlformats.org/officeDocument/2006/relationships/image" Target="../media/image178.png"/><Relationship Id="rId5" Type="http://schemas.openxmlformats.org/officeDocument/2006/relationships/image" Target="../media/image177.png"/><Relationship Id="rId4" Type="http://schemas.openxmlformats.org/officeDocument/2006/relationships/image" Target="../media/image176.png"/><Relationship Id="rId9" Type="http://schemas.openxmlformats.org/officeDocument/2006/relationships/image" Target="../media/image181.png"/></Relationships>
</file>

<file path=ppt/slides/_rels/slide63.xml.rels><?xml version="1.0" encoding="UTF-8" standalone="yes"?>
<Relationships xmlns="http://schemas.openxmlformats.org/package/2006/relationships"><Relationship Id="rId3" Type="http://schemas.openxmlformats.org/officeDocument/2006/relationships/image" Target="../media/image182.png"/><Relationship Id="rId7" Type="http://schemas.openxmlformats.org/officeDocument/2006/relationships/image" Target="../media/image186.png"/><Relationship Id="rId2" Type="http://schemas.openxmlformats.org/officeDocument/2006/relationships/notesSlide" Target="../notesSlides/notesSlide63.xml"/><Relationship Id="rId1" Type="http://schemas.openxmlformats.org/officeDocument/2006/relationships/slideLayout" Target="../slideLayouts/slideLayout7.xml"/><Relationship Id="rId6" Type="http://schemas.openxmlformats.org/officeDocument/2006/relationships/image" Target="../media/image185.png"/><Relationship Id="rId5" Type="http://schemas.openxmlformats.org/officeDocument/2006/relationships/image" Target="../media/image184.png"/><Relationship Id="rId4" Type="http://schemas.openxmlformats.org/officeDocument/2006/relationships/image" Target="../media/image183.png"/></Relationships>
</file>

<file path=ppt/slides/_rels/slide64.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notesSlide" Target="../notesSlides/notesSlide64.xml"/><Relationship Id="rId1" Type="http://schemas.openxmlformats.org/officeDocument/2006/relationships/slideLayout" Target="../slideLayouts/slideLayout7.xml"/><Relationship Id="rId6" Type="http://schemas.openxmlformats.org/officeDocument/2006/relationships/image" Target="../media/image190.png"/><Relationship Id="rId5" Type="http://schemas.openxmlformats.org/officeDocument/2006/relationships/image" Target="../media/image189.png"/><Relationship Id="rId4" Type="http://schemas.openxmlformats.org/officeDocument/2006/relationships/image" Target="../media/image188.png"/></Relationships>
</file>

<file path=ppt/slides/_rels/slide65.xml.rels><?xml version="1.0" encoding="UTF-8" standalone="yes"?>
<Relationships xmlns="http://schemas.openxmlformats.org/package/2006/relationships"><Relationship Id="rId3" Type="http://schemas.openxmlformats.org/officeDocument/2006/relationships/image" Target="../media/image191.png"/><Relationship Id="rId2" Type="http://schemas.openxmlformats.org/officeDocument/2006/relationships/notesSlide" Target="../notesSlides/notesSlide65.xml"/><Relationship Id="rId1" Type="http://schemas.openxmlformats.org/officeDocument/2006/relationships/slideLayout" Target="../slideLayouts/slideLayout7.xml"/><Relationship Id="rId6" Type="http://schemas.openxmlformats.org/officeDocument/2006/relationships/image" Target="../media/image194.png"/><Relationship Id="rId5" Type="http://schemas.openxmlformats.org/officeDocument/2006/relationships/image" Target="../media/image193.png"/><Relationship Id="rId4" Type="http://schemas.openxmlformats.org/officeDocument/2006/relationships/image" Target="../media/image192.png"/></Relationships>
</file>

<file path=ppt/slides/_rels/slide66.xml.rels><?xml version="1.0" encoding="UTF-8" standalone="yes"?>
<Relationships xmlns="http://schemas.openxmlformats.org/package/2006/relationships"><Relationship Id="rId3" Type="http://schemas.openxmlformats.org/officeDocument/2006/relationships/image" Target="../media/image195.png"/><Relationship Id="rId2" Type="http://schemas.openxmlformats.org/officeDocument/2006/relationships/notesSlide" Target="../notesSlides/notesSlide66.xml"/><Relationship Id="rId1" Type="http://schemas.openxmlformats.org/officeDocument/2006/relationships/slideLayout" Target="../slideLayouts/slideLayout7.xml"/><Relationship Id="rId5" Type="http://schemas.openxmlformats.org/officeDocument/2006/relationships/image" Target="../media/image197.png"/><Relationship Id="rId4" Type="http://schemas.openxmlformats.org/officeDocument/2006/relationships/image" Target="../media/image196.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7fb7ac7ed?vcp=1&amp;pid=07ae0582b&amp;color=0,55,96&amp;vtp=1&amp;bt=1&amp;bbb=1&amp;hb=1"/>
              <p:cNvSpPr/>
              <p:nvPr/>
            </p:nvSpPr>
            <p:spPr>
              <a:xfrm>
                <a:off x="502920" y="2736042"/>
                <a:ext cx="10570464" cy="16114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方法一中运用向量三角不等式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a:t>
                </a:r>
                <a:r>
                  <a:rPr lang="en-US" altLang="zh-CN" sz="1800" b="0" i="0">
                    <a:solidFill>
                      <a:srgbClr val="003760"/>
                    </a:solidFill>
                    <a:latin typeface="Times New Roman" pitchFamily="34" charset="0"/>
                    <a:ea typeface="微软雅黑" pitchFamily="34" charset="-122"/>
                    <a:cs typeface="Times New Roman" pitchFamily="34" charset="-120"/>
                  </a:rPr>
                  <a:t>，要注意等号成立的条</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件</a:t>
                </a:r>
                <a:r>
                  <a:rPr lang="en-US" altLang="zh-CN" sz="1800" b="0" i="0" dirty="0">
                    <a:solidFill>
                      <a:srgbClr val="003760"/>
                    </a:solidFill>
                    <a:latin typeface="Times New Roman" pitchFamily="34" charset="0"/>
                    <a:ea typeface="微软雅黑" pitchFamily="34" charset="-122"/>
                    <a:cs typeface="Times New Roman" pitchFamily="34" charset="-120"/>
                  </a:rPr>
                  <a:t>.方法二中利用模的平方，这是处理向量模的问题的基本方法，也是常用的方法</a:t>
                </a:r>
                <a:r>
                  <a:rPr lang="en-US" altLang="zh-CN" sz="1800" b="0" i="0">
                    <a:solidFill>
                      <a:srgbClr val="003760"/>
                    </a:solidFill>
                    <a:latin typeface="Times New Roman" pitchFamily="34" charset="0"/>
                    <a:ea typeface="微软雅黑" pitchFamily="34" charset="-122"/>
                    <a:cs typeface="Times New Roman" pitchFamily="34" charset="-120"/>
                  </a:rPr>
                  <a:t>，并且平方后往往涉及</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向量数量积的运算</a:t>
                </a:r>
                <a:r>
                  <a:rPr lang="en-US" altLang="zh-CN" sz="1800" b="0" i="0" dirty="0">
                    <a:solidFill>
                      <a:srgbClr val="003760"/>
                    </a:solidFill>
                    <a:latin typeface="Times New Roman" pitchFamily="34" charset="0"/>
                    <a:ea typeface="微软雅黑" pitchFamily="34" charset="-122"/>
                    <a:cs typeface="Times New Roman" pitchFamily="34" charset="-120"/>
                  </a:rPr>
                  <a:t>.方法三利用平面向量运算的几何意义，利用数形结合的思想，</a:t>
                </a:r>
                <a:r>
                  <a:rPr lang="en-US" altLang="zh-CN" sz="1800" b="0" i="0">
                    <a:solidFill>
                      <a:srgbClr val="003760"/>
                    </a:solidFill>
                    <a:latin typeface="Times New Roman" pitchFamily="34" charset="0"/>
                    <a:ea typeface="微软雅黑" pitchFamily="34" charset="-122"/>
                    <a:cs typeface="Times New Roman" pitchFamily="34" charset="-120"/>
                  </a:rPr>
                  <a:t>体现平面向量的几何性.</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在做题中要注意利用向量的</a:t>
                </a:r>
                <a:r>
                  <a:rPr lang="en-US" altLang="zh-CN" b="0" i="0" dirty="0">
                    <a:solidFill>
                      <a:srgbClr val="003760"/>
                    </a:solidFill>
                    <a:latin typeface="Times New Roman" pitchFamily="34" charset="0"/>
                    <a:ea typeface="微软雅黑" pitchFamily="34" charset="-122"/>
                    <a:cs typeface="Times New Roman" pitchFamily="34" charset="-120"/>
                  </a:rPr>
                  <a:t>“代数”与“几何”两个特征.</a:t>
                </a:r>
                <a:endParaRPr lang="en-US" altLang="zh-CN" dirty="0"/>
              </a:p>
            </p:txBody>
          </p:sp>
        </mc:Choice>
        <mc:Fallback xmlns="">
          <p:sp>
            <p:nvSpPr>
              <p:cNvPr id="2" name="P_6_BD#7fb7ac7ed?vcp=1&amp;pid=07ae0582b&amp;color=0,55,96&amp;vtp=1&amp;bt=1&amp;bbb=1&amp;hb=1"/>
              <p:cNvSpPr>
                <a:spLocks noRot="1" noChangeAspect="1" noMove="1" noResize="1" noEditPoints="1" noAdjustHandles="1" noChangeArrowheads="1" noChangeShapeType="1" noTextEdit="1"/>
              </p:cNvSpPr>
              <p:nvPr/>
            </p:nvSpPr>
            <p:spPr>
              <a:xfrm>
                <a:off x="502920" y="2736042"/>
                <a:ext cx="10570464" cy="1611440"/>
              </a:xfrm>
              <a:prstGeom prst="rect">
                <a:avLst/>
              </a:prstGeom>
              <a:blipFill>
                <a:blip r:embed="rId3"/>
                <a:stretch>
                  <a:fillRect l="-1384" r="-346" b="-8712"/>
                </a:stretch>
              </a:blipFill>
              <a:ln/>
            </p:spPr>
            <p:txBody>
              <a:bodyPr/>
              <a:lstStyle/>
              <a:p>
                <a:r>
                  <a:rPr lang="zh-CN" altLang="en-US">
                    <a:noFill/>
                  </a:rPr>
                  <a:t> </a:t>
                </a:r>
              </a:p>
            </p:txBody>
          </p:sp>
        </mc:Fallback>
      </mc:AlternateContent>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pic>
        <p:nvPicPr>
          <p:cNvPr id="2" name="C_4#078c071bf?vcp=1&amp;pid=ce9c4efd6&amp;color=0,55,96&amp;tib=255,255,255&amp;vtp=1&amp;bt=1" descr="preencoded.png"/>
          <p:cNvPicPr>
            <a:picLocks noChangeAspect="1"/>
          </p:cNvPicPr>
          <p:nvPr/>
        </p:nvPicPr>
        <p:blipFill>
          <a:blip r:embed="rId3"/>
          <a:stretch>
            <a:fillRect/>
          </a:stretch>
        </p:blipFill>
        <p:spPr>
          <a:xfrm>
            <a:off x="521208" y="792000"/>
            <a:ext cx="621792" cy="658368"/>
          </a:xfrm>
          <a:prstGeom prst="rect">
            <a:avLst/>
          </a:prstGeom>
        </p:spPr>
      </p:pic>
      <p:sp>
        <p:nvSpPr>
          <p:cNvPr id="3" name="C_4_BD#078c071bf?vcp=1&amp;pid=ce9c4efd6&amp;color=61,88,159&amp;vtp=1&amp;bbb=1"/>
          <p:cNvSpPr/>
          <p:nvPr/>
        </p:nvSpPr>
        <p:spPr>
          <a:xfrm>
            <a:off x="1252728" y="910872"/>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易错记</a:t>
            </a:r>
            <a:endParaRPr lang="en-US" altLang="zh-CN" sz="2400" dirty="0"/>
          </a:p>
        </p:txBody>
      </p:sp>
      <p:sp>
        <p:nvSpPr>
          <p:cNvPr id="4" name="C_5_BD#c6f529166?vcp=1&amp;pid=078c071bf&amp;color=97,97,244&amp;vtp=1&amp;bbb=1"/>
          <p:cNvSpPr/>
          <p:nvPr/>
        </p:nvSpPr>
        <p:spPr>
          <a:xfrm>
            <a:off x="502920" y="14442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易错点1</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未弄清向量的夹角致错</a:t>
            </a:r>
            <a:endParaRPr lang="en-US" altLang="zh-CN" sz="2000" dirty="0"/>
          </a:p>
        </p:txBody>
      </p:sp>
      <mc:AlternateContent xmlns:mc="http://schemas.openxmlformats.org/markup-compatibility/2006" xmlns:a14="http://schemas.microsoft.com/office/drawing/2010/main">
        <mc:Choice Requires="a14">
          <p:sp>
            <p:nvSpPr>
              <p:cNvPr id="5" name="QO_6_BD.3_1#6e877d5e4?vcp=1&amp;vop=1&amp;pid=c6f529166&amp;color=0,55,96&amp;vtp=1&amp;bbb=1"/>
              <p:cNvSpPr/>
              <p:nvPr/>
            </p:nvSpPr>
            <p:spPr>
              <a:xfrm>
                <a:off x="502920" y="1873595"/>
                <a:ext cx="10570464" cy="401447"/>
              </a:xfrm>
              <a:prstGeom prst="rect">
                <a:avLst/>
              </a:prstGeom>
              <a:noFill/>
              <a:ln/>
            </p:spPr>
            <p:txBody>
              <a:bodyPr wrap="none" lIns="0" tIns="0" rIns="0" bIns="0" rtlCol="0" anchor="t"/>
              <a:lstStyle/>
              <a:p>
                <a:pPr algn="l" latinLnBrk="1">
                  <a:lnSpc>
                    <a:spcPts val="36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m:rPr>
                        <m:nor/>
                      </m:rPr>
                      <a:rPr lang="en-US" altLang="zh-CN" sz="1800" b="0" i="0">
                        <a:solidFill>
                          <a:srgbClr val="003760"/>
                        </a:solidFill>
                        <a:latin typeface="SimSun" pitchFamily="34" charset="0"/>
                        <a:ea typeface="SimSun" pitchFamily="34" charset="-122"/>
                        <a:cs typeface="SimSun"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r>
                      <a:rPr lang="en-US" altLang="zh-CN" sz="1800" b="0" i="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𝐶𝐴</m:t>
                        </m:r>
                      </m:e>
                    </m:acc>
                    <m:r>
                      <a:rPr lang="en-US" altLang="zh-CN" sz="1800" b="0" i="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𝐵𝐶𝐴</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,求</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𝐶𝐴</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6_BD.3_1#6e877d5e4?vcp=1&amp;vop=1&amp;pid=c6f529166&amp;color=0,55,96&amp;vtp=1&amp;bbb=1"/>
              <p:cNvSpPr>
                <a:spLocks noRot="1" noChangeAspect="1" noMove="1" noResize="1" noEditPoints="1" noAdjustHandles="1" noChangeArrowheads="1" noChangeShapeType="1" noTextEdit="1"/>
              </p:cNvSpPr>
              <p:nvPr/>
            </p:nvSpPr>
            <p:spPr>
              <a:xfrm>
                <a:off x="502920" y="1873595"/>
                <a:ext cx="10570464" cy="401447"/>
              </a:xfrm>
              <a:prstGeom prst="rect">
                <a:avLst/>
              </a:prstGeom>
              <a:blipFill>
                <a:blip r:embed="rId4"/>
                <a:stretch>
                  <a:fillRect b="-3484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6_AS.4_1#6e877d5e4?vcp=1&amp;vop=1&amp;pid=c6f529166&amp;color=0,55,96&amp;vtp=1&amp;bbb=1&amp;hb=1"/>
              <p:cNvSpPr/>
              <p:nvPr/>
            </p:nvSpPr>
            <p:spPr>
              <a:xfrm>
                <a:off x="502920" y="2283551"/>
                <a:ext cx="10570464" cy="1293940"/>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【错解】</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𝐶𝐴</m:t>
                        </m:r>
                      </m:e>
                    </m:acc>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𝐶𝐴</m:t>
                        </m:r>
                      </m:e>
                    </m:acc>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=5×6×</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=15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【错因分析】</a:t>
                </a:r>
                <a:r>
                  <a:rPr lang="en-US" altLang="zh-CN" sz="1800" b="0" i="0" dirty="0">
                    <a:solidFill>
                      <a:srgbClr val="003760"/>
                    </a:solidFill>
                    <a:latin typeface="Times New Roman" pitchFamily="34" charset="0"/>
                    <a:ea typeface="微软雅黑" pitchFamily="34" charset="-122"/>
                    <a:cs typeface="Times New Roman" pitchFamily="34" charset="-120"/>
                  </a:rPr>
                  <a:t>判断两向量的夹角，应先将表示这两个向量的有向线段平移到同一起点，</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𝐶𝐴</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err="1">
                    <a:solidFill>
                      <a:srgbClr val="003760"/>
                    </a:solidFill>
                    <a:latin typeface="Times New Roman" pitchFamily="34" charset="0"/>
                    <a:ea typeface="微软雅黑" pitchFamily="34" charset="-122"/>
                    <a:cs typeface="Times New Roman" pitchFamily="34" charset="-120"/>
                  </a:rPr>
                  <a:t>的夹</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latinLnBrk="1">
                  <a:lnSpc>
                    <a:spcPts val="3100"/>
                  </a:lnSpc>
                </a:pPr>
                <a:r>
                  <a:rPr lang="en-US" altLang="zh-CN" b="0" i="0" dirty="0" err="1">
                    <a:solidFill>
                      <a:srgbClr val="003760"/>
                    </a:solidFill>
                    <a:latin typeface="Times New Roman" pitchFamily="34" charset="0"/>
                    <a:ea typeface="微软雅黑" pitchFamily="34" charset="-122"/>
                    <a:cs typeface="Times New Roman" pitchFamily="34" charset="-120"/>
                  </a:rPr>
                  <a:t>角是</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𝐵𝐶𝐴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的补角.</a:t>
                </a:r>
                <a:endParaRPr lang="en-US" altLang="zh-CN" dirty="0"/>
              </a:p>
            </p:txBody>
          </p:sp>
        </mc:Choice>
        <mc:Fallback>
          <p:sp>
            <p:nvSpPr>
              <p:cNvPr id="6" name="QO_6_AS.4_1#6e877d5e4?vcp=1&amp;vop=1&amp;pid=c6f529166&amp;color=0,55,96&amp;vtp=1&amp;bbb=1&amp;hb=1"/>
              <p:cNvSpPr>
                <a:spLocks noRot="1" noChangeAspect="1" noMove="1" noResize="1" noEditPoints="1" noAdjustHandles="1" noChangeArrowheads="1" noChangeShapeType="1" noTextEdit="1"/>
              </p:cNvSpPr>
              <p:nvPr/>
            </p:nvSpPr>
            <p:spPr>
              <a:xfrm>
                <a:off x="502920" y="2283551"/>
                <a:ext cx="10570464" cy="1293940"/>
              </a:xfrm>
              <a:prstGeom prst="rect">
                <a:avLst/>
              </a:prstGeom>
              <a:blipFill>
                <a:blip r:embed="rId5"/>
                <a:stretch>
                  <a:fillRect l="-1384" b="-1084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6_AN.5_1#6e877d5e4?vcp=1&amp;vop=1&amp;pid=c6f529166&amp;color=0,55,96&amp;vtp=1&amp;bbb=1&amp;hb=1"/>
              <p:cNvSpPr/>
              <p:nvPr/>
            </p:nvSpPr>
            <p:spPr>
              <a:xfrm>
                <a:off x="502920" y="3587206"/>
                <a:ext cx="10570464" cy="938213"/>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【正解】</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𝐶𝐴</m:t>
                        </m:r>
                      </m:e>
                    </m:acc>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𝐶𝐴</m:t>
                        </m:r>
                      </m:e>
                    </m:acc>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180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（提示:将表示两个向量的有向线段移到同一起点后，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𝐵𝐶𝐴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a:t>
                </a:r>
              </a:p>
              <a:p>
                <a:pPr latinLnBrk="1">
                  <a:lnSpc>
                    <a:spcPts val="3900"/>
                  </a:lnSpc>
                </a:pPr>
                <a:r>
                  <a:rPr lang="en-US" altLang="zh-CN" b="0" i="0">
                    <a:solidFill>
                      <a:srgbClr val="003760"/>
                    </a:solidFill>
                    <a:latin typeface="Times New Roman" pitchFamily="34" charset="0"/>
                    <a:ea typeface="微软雅黑" pitchFamily="34" charset="-122"/>
                    <a:cs typeface="Times New Roman" pitchFamily="34" charset="-120"/>
                  </a:rPr>
                  <a:t>补角才是两个向量的夹角</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=5×6×(−</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)=−15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7" name="QO_6_AN.5_1#6e877d5e4?vcp=1&amp;vop=1&amp;pid=c6f529166&amp;color=0,55,96&amp;vtp=1&amp;bbb=1&amp;hb=1"/>
              <p:cNvSpPr>
                <a:spLocks noRot="1" noChangeAspect="1" noMove="1" noResize="1" noEditPoints="1" noAdjustHandles="1" noChangeArrowheads="1" noChangeShapeType="1" noTextEdit="1"/>
              </p:cNvSpPr>
              <p:nvPr/>
            </p:nvSpPr>
            <p:spPr>
              <a:xfrm>
                <a:off x="502920" y="3587206"/>
                <a:ext cx="10570464" cy="938213"/>
              </a:xfrm>
              <a:prstGeom prst="rect">
                <a:avLst/>
              </a:prstGeom>
              <a:blipFill>
                <a:blip r:embed="rId6"/>
                <a:stretch>
                  <a:fillRect l="-1384" r="-1326" b="-909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anim calcmode="lin" valueType="num">
                                      <p:cBhvr>
                                        <p:cTn id="30" dur="500" fill="hold"/>
                                        <p:tgtEl>
                                          <p:spTgt spid="7">
                                            <p:bg/>
                                          </p:spTgt>
                                        </p:tgtEl>
                                        <p:attrNameLst>
                                          <p:attrName>ppt_x</p:attrName>
                                        </p:attrNameLst>
                                      </p:cBhvr>
                                      <p:tavLst>
                                        <p:tav tm="0">
                                          <p:val>
                                            <p:strVal val="#ppt_x"/>
                                          </p:val>
                                        </p:tav>
                                        <p:tav tm="100000">
                                          <p:val>
                                            <p:strVal val="#ppt_x"/>
                                          </p:val>
                                        </p:tav>
                                      </p:tavLst>
                                    </p:anim>
                                    <p:anim calcmode="lin" valueType="num">
                                      <p:cBhvr>
                                        <p:cTn id="31" dur="500" fill="hold"/>
                                        <p:tgtEl>
                                          <p:spTgt spid="7">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anim calcmode="lin" valueType="num">
                                      <p:cBhvr>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7">
                                            <p:txEl>
                                              <p:pRg st="0" end="0"/>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animEffect transition="in" filter="fade">
                                      <p:cBhvr>
                                        <p:cTn id="39" dur="500"/>
                                        <p:tgtEl>
                                          <p:spTgt spid="7">
                                            <p:txEl>
                                              <p:pRg st="1" end="1"/>
                                            </p:txEl>
                                          </p:spTgt>
                                        </p:tgtEl>
                                      </p:cBhvr>
                                    </p:animEffect>
                                    <p:anim calcmode="lin" valueType="num">
                                      <p:cBhvr>
                                        <p:cTn id="4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41" dur="5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pic>
        <p:nvPicPr>
          <p:cNvPr id="2" name="P_6_BD#f54a7843c?vcp=1&amp;pid=c6f529166&amp;color=0,55,96&amp;mp=1&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8667" y="2975279"/>
            <a:ext cx="1417320" cy="3474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P_6_BD#f54a7843c?vcp=1&amp;pid=c6f529166&amp;color=0,55,96&amp;mp=1&amp;vtp=1&amp;bt=1&amp;bbb=1&amp;hb=1"/>
              <p:cNvSpPr/>
              <p:nvPr/>
            </p:nvSpPr>
            <p:spPr>
              <a:xfrm>
                <a:off x="502920" y="2943275"/>
                <a:ext cx="10570464" cy="1189355"/>
              </a:xfrm>
              <a:prstGeom prst="rect">
                <a:avLst/>
              </a:prstGeom>
              <a:noFill/>
              <a:ln/>
            </p:spPr>
            <p:txBody>
              <a:bodyPr wrap="none" lIns="0" tIns="0" rIns="0" bIns="0" rtlCol="0" anchor="t"/>
              <a:lstStyle/>
              <a:p>
                <a:pPr algn="l" latinLnBrk="1">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求两个向量的夹角时</a:t>
                </a:r>
                <a:r>
                  <a:rPr lang="en-US" altLang="zh-CN" sz="1800" b="0" i="0" dirty="0">
                    <a:solidFill>
                      <a:srgbClr val="003760"/>
                    </a:solidFill>
                    <a:latin typeface="Times New Roman" pitchFamily="34" charset="0"/>
                    <a:ea typeface="微软雅黑" pitchFamily="34" charset="-122"/>
                    <a:cs typeface="Times New Roman" pitchFamily="34" charset="-120"/>
                  </a:rPr>
                  <a:t>，应把表示这两个向量的有向线段的起点平移到重合的位置</a:t>
                </a:r>
                <a:r>
                  <a:rPr lang="en-US" altLang="zh-CN" sz="1800" b="0" i="0">
                    <a:solidFill>
                      <a:srgbClr val="003760"/>
                    </a:solidFill>
                    <a:latin typeface="Times New Roman" pitchFamily="34" charset="0"/>
                    <a:ea typeface="微软雅黑" pitchFamily="34" charset="-122"/>
                    <a:cs typeface="Times New Roman" pitchFamily="34" charset="-120"/>
                  </a:rPr>
                  <a:t>.若不便于</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平移</a:t>
                </a:r>
                <a:r>
                  <a:rPr lang="en-US" altLang="zh-CN" sz="1800" b="0" i="0" dirty="0">
                    <a:solidFill>
                      <a:srgbClr val="003760"/>
                    </a:solidFill>
                    <a:latin typeface="Times New Roman" pitchFamily="34" charset="0"/>
                    <a:ea typeface="微软雅黑" pitchFamily="34" charset="-122"/>
                    <a:cs typeface="Times New Roman" pitchFamily="34" charset="-120"/>
                  </a:rPr>
                  <a:t>，就需要作辅助线.两向量夹角</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满足</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180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，当两向量同向共线时，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；当两向量反</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向共线时</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𝜃</m:t>
                    </m:r>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180</m:t>
                        </m:r>
                      </m:e>
                      <m:sup>
                        <m:r>
                          <a:rPr lang="en-US" altLang="zh-CN"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sz="100" dirty="0"/>
              </a:p>
            </p:txBody>
          </p:sp>
        </mc:Choice>
        <mc:Fallback xmlns="">
          <p:sp>
            <p:nvSpPr>
              <p:cNvPr id="3" name="P_6_BD#f54a7843c?vcp=1&amp;pid=c6f529166&amp;color=0,55,96&amp;mp=1&amp;vtp=1&amp;bt=1&amp;bbb=1&amp;hb=1"/>
              <p:cNvSpPr>
                <a:spLocks noRot="1" noChangeAspect="1" noMove="1" noResize="1" noEditPoints="1" noAdjustHandles="1" noChangeArrowheads="1" noChangeShapeType="1" noTextEdit="1"/>
              </p:cNvSpPr>
              <p:nvPr/>
            </p:nvSpPr>
            <p:spPr>
              <a:xfrm>
                <a:off x="502920" y="2943275"/>
                <a:ext cx="10570464" cy="1189355"/>
              </a:xfrm>
              <a:prstGeom prst="rect">
                <a:avLst/>
              </a:prstGeom>
              <a:blipFill>
                <a:blip r:embed="rId4"/>
                <a:stretch>
                  <a:fillRect l="-1384" b="-11795"/>
                </a:stretch>
              </a:blipFill>
              <a:ln/>
            </p:spPr>
            <p:txBody>
              <a:bodyPr/>
              <a:lstStyle/>
              <a:p>
                <a:r>
                  <a:rPr lang="zh-CN" altLang="en-US">
                    <a:noFill/>
                  </a:rPr>
                  <a:t> </a:t>
                </a:r>
              </a:p>
            </p:txBody>
          </p:sp>
        </mc:Fallback>
      </mc:AlternateContent>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6_1#7c7a9df5e?vaa=1&amp;vcp=1&amp;vop=1&amp;pid=c6f529166&amp;color=0,55,96&amp;vtp=1&amp;bt=1&amp;bbb=1&amp;hb=1"/>
              <p:cNvSpPr/>
              <p:nvPr/>
            </p:nvSpPr>
            <p:spPr>
              <a:xfrm>
                <a:off x="502920" y="1048817"/>
                <a:ext cx="10570464" cy="817372"/>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1-1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是等边三角形，点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𝐷</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的延长线上，且</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r>
                      <a:rPr lang="en-US" altLang="zh-CN" sz="1800" b="0" i="0" smtClean="0">
                        <a:solidFill>
                          <a:srgbClr val="003760"/>
                        </a:solidFill>
                        <a:latin typeface="Cambria Math" pitchFamily="34" charset="0"/>
                        <a:ea typeface="Cambria Math" pitchFamily="34" charset="-122"/>
                        <a:cs typeface="Cambria Math" pitchFamily="34" charset="-120"/>
                      </a:rPr>
                      <m:t>=2</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𝐶𝐷</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𝐴𝐷</m:t>
                    </m:r>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7</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300"/>
                  </a:lnSpc>
                </a:pPr>
                <a14:m>
                  <m:oMath xmlns:m="http://schemas.openxmlformats.org/officeDocument/2006/math">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𝐴𝐶</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𝐵𝐶</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𝐴𝐶</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𝐵𝐶</m:t>
                        </m:r>
                      </m:e>
                    </m:acc>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i="0">
                    <a:solidFill>
                      <a:srgbClr val="003760"/>
                    </a:solidFill>
                    <a:latin typeface="SimSun" pitchFamily="34" charset="0"/>
                    <a:ea typeface="SimSun" pitchFamily="34" charset="-122"/>
                    <a:cs typeface="SimSun" pitchFamily="34" charset="-120"/>
                  </a:rPr>
                  <a:t>___</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B_6_BD.6_1#7c7a9df5e?vaa=1&amp;vcp=1&amp;vop=1&amp;pid=c6f529166&amp;color=0,55,96&amp;vtp=1&amp;bt=1&amp;bbb=1&amp;hb=1"/>
              <p:cNvSpPr>
                <a:spLocks noRot="1" noChangeAspect="1" noMove="1" noResize="1" noEditPoints="1" noAdjustHandles="1" noChangeArrowheads="1" noChangeShapeType="1" noTextEdit="1"/>
              </p:cNvSpPr>
              <p:nvPr/>
            </p:nvSpPr>
            <p:spPr>
              <a:xfrm>
                <a:off x="502920" y="1048817"/>
                <a:ext cx="10570464" cy="817372"/>
              </a:xfrm>
              <a:prstGeom prst="rect">
                <a:avLst/>
              </a:prstGeom>
              <a:blipFill>
                <a:blip r:embed="rId3"/>
                <a:stretch>
                  <a:fillRect l="-1384" b="-17164"/>
                </a:stretch>
              </a:blipFill>
              <a:ln/>
            </p:spPr>
            <p:txBody>
              <a:bodyPr/>
              <a:lstStyle/>
              <a:p>
                <a:r>
                  <a:rPr lang="zh-CN" altLang="en-US">
                    <a:noFill/>
                  </a:rPr>
                  <a:t> </a:t>
                </a:r>
              </a:p>
            </p:txBody>
          </p:sp>
        </mc:Fallback>
      </mc:AlternateContent>
      <p:sp>
        <p:nvSpPr>
          <p:cNvPr id="3" name="QB_6_AN.8_1#7c7a9df5e.blank?vaa=1&amp;vcp=1&amp;vop=1&amp;pid=c6f529166&amp;color=0,55,96&amp;vpa=1&amp;vtp=1"/>
          <p:cNvSpPr/>
          <p:nvPr/>
        </p:nvSpPr>
        <p:spPr>
          <a:xfrm>
            <a:off x="9427845" y="1090091"/>
            <a:ext cx="31115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4</a:t>
            </a:r>
            <a:endParaRPr lang="en-US" altLang="zh-CN" sz="2000" dirty="0">
              <a:solidFill>
                <a:srgbClr val="6161F4"/>
              </a:solidFill>
            </a:endParaRPr>
          </a:p>
        </p:txBody>
      </p:sp>
      <p:sp>
        <p:nvSpPr>
          <p:cNvPr id="4" name="QB_6_AN.9_1#7c7a9df5e.blank?vaa=1&amp;vcp=1&amp;vop=1&amp;pid=c6f529166&amp;color=0,55,96&amp;vpa=2&amp;vtp=1"/>
          <p:cNvSpPr/>
          <p:nvPr/>
        </p:nvSpPr>
        <p:spPr>
          <a:xfrm>
            <a:off x="3560509" y="1511540"/>
            <a:ext cx="31115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8</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B_6_AS.7_1#7c7a9df5e?vaa=1&amp;vcp=1&amp;vop=1&amp;pid=c6f529166&amp;color=0,55,96&amp;vtp=1&amp;bbb=1&amp;hb=1"/>
              <p:cNvSpPr/>
              <p:nvPr/>
            </p:nvSpPr>
            <p:spPr>
              <a:xfrm>
                <a:off x="502920" y="1909685"/>
                <a:ext cx="10570464" cy="2696972"/>
              </a:xfrm>
              <a:prstGeom prst="rect">
                <a:avLst/>
              </a:prstGeom>
              <a:noFill/>
              <a:ln/>
            </p:spPr>
            <p:txBody>
              <a:bodyPr wrap="none" lIns="0" tIns="0" rIns="0" bIns="0" rtlCol="0" anchor="t"/>
              <a:lstStyle/>
              <a:p>
                <a:pPr algn="l" latinLnBrk="1">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如图，取</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的中点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𝐸</m:t>
                    </m:r>
                  </m:oMath>
                </a14:m>
                <a:r>
                  <a:rPr lang="en-US" altLang="zh-CN" sz="1800" b="0" i="0" dirty="0">
                    <a:solidFill>
                      <a:srgbClr val="003760"/>
                    </a:solidFill>
                    <a:latin typeface="Times New Roman" pitchFamily="34" charset="0"/>
                    <a:ea typeface="微软雅黑" pitchFamily="34" charset="-122"/>
                    <a:cs typeface="Times New Roman" pitchFamily="34" charset="-120"/>
                  </a:rPr>
                  <a:t>，连接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是等边三角形，点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𝐷</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的延长线上，且</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r>
                      <a:rPr lang="en-US" altLang="zh-CN" sz="1800" b="0" i="0" smtClean="0">
                        <a:solidFill>
                          <a:srgbClr val="003760"/>
                        </a:solidFill>
                        <a:latin typeface="Cambria Math" pitchFamily="34" charset="0"/>
                        <a:ea typeface="Cambria Math" pitchFamily="34" charset="-122"/>
                        <a:cs typeface="Cambria Math" pitchFamily="34" charset="-120"/>
                      </a:rPr>
                      <m:t>=2</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𝐶𝐷</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𝐴𝐸</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𝐵𝐸</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𝐸𝐶</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𝐶𝐷</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𝐴𝐵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5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𝐴𝐸</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𝐴𝐵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以在</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Rt</m:t>
                    </m:r>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𝐴𝐸𝐷</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𝐸</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𝐸</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𝐷</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𝐷</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𝐴</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𝐵</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𝐵</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=28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m:t>
                    </m:r>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𝐴𝐶</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𝐵𝐶</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𝐴𝐶</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𝐵𝐶</m:t>
                        </m:r>
                      </m:e>
                    </m:acc>
                    <m:r>
                      <a:rPr lang="en-US" altLang="zh-CN" b="0" i="0" smtClean="0">
                        <a:solidFill>
                          <a:srgbClr val="003760"/>
                        </a:solidFill>
                        <a:latin typeface="Cambria Math" pitchFamily="34" charset="0"/>
                        <a:ea typeface="Cambria Math" pitchFamily="34" charset="-122"/>
                        <a:cs typeface="Cambria Math" pitchFamily="34" charset="-120"/>
                      </a:rPr>
                      <m:t>=4×4×</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60</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smtClean="0">
                        <a:solidFill>
                          <a:srgbClr val="003760"/>
                        </a:solidFill>
                        <a:latin typeface="Cambria Math" pitchFamily="34" charset="0"/>
                        <a:ea typeface="Cambria Math" pitchFamily="34" charset="-122"/>
                        <a:cs typeface="Cambria Math" pitchFamily="34" charset="-120"/>
                      </a:rPr>
                      <m:t>+4×4×</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180</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60</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smtClean="0">
                        <a:solidFill>
                          <a:srgbClr val="003760"/>
                        </a:solidFill>
                        <a:latin typeface="Cambria Math" pitchFamily="34" charset="0"/>
                        <a:ea typeface="Cambria Math" pitchFamily="34" charset="-122"/>
                        <a:cs typeface="Cambria Math" pitchFamily="34" charset="-120"/>
                      </a:rPr>
                      <m:t>)+4×4×</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60</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smtClean="0">
                        <a:solidFill>
                          <a:srgbClr val="003760"/>
                        </a:solidFill>
                        <a:latin typeface="Cambria Math" pitchFamily="34" charset="0"/>
                        <a:ea typeface="Cambria Math" pitchFamily="34" charset="-122"/>
                        <a:cs typeface="Cambria Math" pitchFamily="34" charset="-120"/>
                      </a:rPr>
                      <m:t>=8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5" name="QB_6_AS.7_1#7c7a9df5e?vaa=1&amp;vcp=1&amp;vop=1&amp;pid=c6f529166&amp;color=0,55,96&amp;vtp=1&amp;bbb=1&amp;hb=1"/>
              <p:cNvSpPr>
                <a:spLocks noRot="1" noChangeAspect="1" noMove="1" noResize="1" noEditPoints="1" noAdjustHandles="1" noChangeArrowheads="1" noChangeShapeType="1" noTextEdit="1"/>
              </p:cNvSpPr>
              <p:nvPr/>
            </p:nvSpPr>
            <p:spPr>
              <a:xfrm>
                <a:off x="502920" y="1909685"/>
                <a:ext cx="10570464" cy="2696972"/>
              </a:xfrm>
              <a:prstGeom prst="rect">
                <a:avLst/>
              </a:prstGeom>
              <a:blipFill>
                <a:blip r:embed="rId4"/>
                <a:stretch>
                  <a:fillRect l="-1384" t="-226" r="-923" b="-5192"/>
                </a:stretch>
              </a:blipFill>
              <a:ln/>
            </p:spPr>
            <p:txBody>
              <a:bodyPr/>
              <a:lstStyle/>
              <a:p>
                <a:r>
                  <a:rPr lang="zh-CN" altLang="en-US">
                    <a:noFill/>
                  </a:rPr>
                  <a:t> </a:t>
                </a:r>
              </a:p>
            </p:txBody>
          </p:sp>
        </mc:Fallback>
      </mc:AlternateContent>
      <p:pic>
        <p:nvPicPr>
          <p:cNvPr id="6" name="QB_6_AS.7_2#7c7a9df5e?vaa=1&amp;vcp=1&amp;vop=1&amp;pid=c6f529166&amp;color=0,55,96&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4919472" y="4712512"/>
            <a:ext cx="1737360" cy="12618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500"/>
                                        <p:tgtEl>
                                          <p:spTgt spid="6"/>
                                        </p:tgtEl>
                                      </p:cBhvr>
                                    </p:animEffect>
                                    <p:anim calcmode="lin" valueType="num">
                                      <p:cBhvr>
                                        <p:cTn id="43" dur="500" fill="hold"/>
                                        <p:tgtEl>
                                          <p:spTgt spid="6"/>
                                        </p:tgtEl>
                                        <p:attrNameLst>
                                          <p:attrName>ppt_x</p:attrName>
                                        </p:attrNameLst>
                                      </p:cBhvr>
                                      <p:tavLst>
                                        <p:tav tm="0">
                                          <p:val>
                                            <p:strVal val="#ppt_x"/>
                                          </p:val>
                                        </p:tav>
                                        <p:tav tm="100000">
                                          <p:val>
                                            <p:strVal val="#ppt_x"/>
                                          </p:val>
                                        </p:tav>
                                      </p:tavLst>
                                    </p:anim>
                                    <p:anim calcmode="lin" valueType="num">
                                      <p:cBhvr>
                                        <p:cTn id="44" dur="5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4">
                                            <p:bg/>
                                          </p:spTgt>
                                        </p:tgtEl>
                                        <p:attrNameLst>
                                          <p:attrName>style.visibility</p:attrName>
                                        </p:attrNameLst>
                                      </p:cBhvr>
                                      <p:to>
                                        <p:strVal val="visible"/>
                                      </p:to>
                                    </p:set>
                                    <p:animEffect transition="in" filter="fade">
                                      <p:cBhvr>
                                        <p:cTn id="61" dur="500"/>
                                        <p:tgtEl>
                                          <p:spTgt spid="4">
                                            <p:bg/>
                                          </p:spTgt>
                                        </p:tgtEl>
                                      </p:cBhvr>
                                    </p:animEffect>
                                    <p:anim calcmode="lin" valueType="num">
                                      <p:cBhvr>
                                        <p:cTn id="62" dur="500" fill="hold"/>
                                        <p:tgtEl>
                                          <p:spTgt spid="4">
                                            <p:bg/>
                                          </p:spTgt>
                                        </p:tgtEl>
                                        <p:attrNameLst>
                                          <p:attrName>ppt_x</p:attrName>
                                        </p:attrNameLst>
                                      </p:cBhvr>
                                      <p:tavLst>
                                        <p:tav tm="0">
                                          <p:val>
                                            <p:strVal val="#ppt_x"/>
                                          </p:val>
                                        </p:tav>
                                        <p:tav tm="100000">
                                          <p:val>
                                            <p:strVal val="#ppt_x"/>
                                          </p:val>
                                        </p:tav>
                                      </p:tavLst>
                                    </p:anim>
                                    <p:anim calcmode="lin" valueType="num">
                                      <p:cBhvr>
                                        <p:cTn id="63" dur="500" fill="hold"/>
                                        <p:tgtEl>
                                          <p:spTgt spid="4">
                                            <p:bg/>
                                          </p:spTgt>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4">
                                            <p:txEl>
                                              <p:pRg st="0" end="0"/>
                                            </p:txEl>
                                          </p:spTgt>
                                        </p:tgtEl>
                                        <p:attrNameLst>
                                          <p:attrName>style.visibility</p:attrName>
                                        </p:attrNameLst>
                                      </p:cBhvr>
                                      <p:to>
                                        <p:strVal val="visible"/>
                                      </p:to>
                                    </p:set>
                                    <p:animEffect transition="in" filter="fade">
                                      <p:cBhvr>
                                        <p:cTn id="66" dur="500"/>
                                        <p:tgtEl>
                                          <p:spTgt spid="4">
                                            <p:txEl>
                                              <p:pRg st="0" end="0"/>
                                            </p:txEl>
                                          </p:spTgt>
                                        </p:tgtEl>
                                      </p:cBhvr>
                                    </p:animEffect>
                                    <p:anim calcmode="lin" valueType="num">
                                      <p:cBhvr>
                                        <p:cTn id="6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68"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C_5_BD#15d644cb4?vcp=1&amp;pid=078c071bf&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易错点2</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忽视两向量共线致错</a:t>
            </a:r>
            <a:endParaRPr lang="en-US" altLang="zh-CN" sz="2000" dirty="0"/>
          </a:p>
        </p:txBody>
      </p:sp>
      <mc:AlternateContent xmlns:mc="http://schemas.openxmlformats.org/markup-compatibility/2006" xmlns:a14="http://schemas.microsoft.com/office/drawing/2010/main">
        <mc:Choice Requires="a14">
          <p:sp>
            <p:nvSpPr>
              <p:cNvPr id="3" name="QO_6_BD.11_1#6ca685a36?vcp=1&amp;vop=1&amp;pid=15d644cb4&amp;color=0,55,96&amp;vtp=1&amp;bbb=1&amp;hb=1"/>
              <p:cNvSpPr/>
              <p:nvPr/>
            </p:nvSpPr>
            <p:spPr>
              <a:xfrm>
                <a:off x="502920" y="1225895"/>
                <a:ext cx="10570464"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设两向量</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满足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.若向量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𝑡</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+7</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与向量</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的夹角为钝角</a:t>
                </a:r>
                <a:r>
                  <a:rPr lang="en-US" altLang="zh-CN" b="0" i="0" dirty="0">
                    <a:solidFill>
                      <a:srgbClr val="003760"/>
                    </a:solidFill>
                    <a:latin typeface="Times New Roman" pitchFamily="34" charset="0"/>
                    <a:ea typeface="微软雅黑" pitchFamily="34" charset="-122"/>
                    <a:cs typeface="Times New Roman" pitchFamily="34" charset="-120"/>
                  </a:rPr>
                  <a:t>，求实数</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的取值范围.</a:t>
                </a:r>
                <a:endParaRPr lang="en-US" altLang="zh-CN" dirty="0"/>
              </a:p>
            </p:txBody>
          </p:sp>
        </mc:Choice>
        <mc:Fallback xmlns="">
          <p:sp>
            <p:nvSpPr>
              <p:cNvPr id="3" name="QO_6_BD.11_1#6ca685a36?vcp=1&amp;vop=1&amp;pid=15d644cb4&amp;color=0,55,96&amp;vtp=1&amp;bbb=1&amp;hb=1"/>
              <p:cNvSpPr>
                <a:spLocks noRot="1" noChangeAspect="1" noMove="1" noResize="1" noEditPoints="1" noAdjustHandles="1" noChangeArrowheads="1" noChangeShapeType="1" noTextEdit="1"/>
              </p:cNvSpPr>
              <p:nvPr/>
            </p:nvSpPr>
            <p:spPr>
              <a:xfrm>
                <a:off x="502920" y="1225895"/>
                <a:ext cx="10570464" cy="773240"/>
              </a:xfrm>
              <a:prstGeom prst="rect">
                <a:avLst/>
              </a:prstGeom>
              <a:blipFill>
                <a:blip r:embed="rId3"/>
                <a:stretch>
                  <a:fillRect l="-1384"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12_1#6ca685a36?vcp=1&amp;vop=1&amp;pid=15d644cb4&amp;color=0,55,96&amp;vtp=1&amp;bbb=1"/>
              <p:cNvSpPr/>
              <p:nvPr/>
            </p:nvSpPr>
            <p:spPr>
              <a:xfrm>
                <a:off x="502920" y="2003707"/>
                <a:ext cx="10570464" cy="2446655"/>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【错解】</a:t>
                </a:r>
                <a:r>
                  <a:rPr lang="en-US" altLang="zh-CN" sz="1800" b="0" i="0" dirty="0">
                    <a:solidFill>
                      <a:srgbClr val="003760"/>
                    </a:solidFill>
                    <a:latin typeface="Times New Roman" pitchFamily="34" charset="0"/>
                    <a:ea typeface="微软雅黑" pitchFamily="34" charset="-122"/>
                    <a:cs typeface="Times New Roman" pitchFamily="34" charset="-120"/>
                  </a:rPr>
                  <a:t>由已知得</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=2×1×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dirty="0">
                    <a:solidFill>
                      <a:srgbClr val="003760"/>
                    </a:solidFill>
                    <a:latin typeface="SimSun" panose="02010600030101010101" pitchFamily="2" charset="-122"/>
                    <a:ea typeface="微软雅黑" pitchFamily="34" charset="-122"/>
                    <a:cs typeface="Times New Roman" pitchFamily="34" charset="-120"/>
                  </a:rPr>
                  <a:t> </a:t>
                </a:r>
                <a:r>
                  <a:rPr lang="en-US" altLang="zh-CN" sz="1800" b="0" i="0" dirty="0" err="1">
                    <a:solidFill>
                      <a:srgbClr val="003760"/>
                    </a:solidFill>
                    <a:latin typeface="Times New Roman" pitchFamily="34" charset="0"/>
                    <a:ea typeface="微软雅黑" pitchFamily="34" charset="-122"/>
                    <a:cs typeface="Times New Roman" pitchFamily="34" charset="-120"/>
                  </a:rPr>
                  <a:t>于是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𝑡</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+7</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𝑡</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𝑡</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+7)</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+7</m:t>
                    </m:r>
                    <m:r>
                      <a:rPr lang="en-US" altLang="zh-CN" sz="1800" b="0" i="0">
                        <a:solidFill>
                          <a:srgbClr val="003760"/>
                        </a:solidFill>
                        <a:latin typeface="Cambria Math" pitchFamily="34" charset="0"/>
                        <a:ea typeface="Cambria Math" pitchFamily="34" charset="-122"/>
                        <a:cs typeface="Cambria Math" pitchFamily="34" charset="-120"/>
                      </a:rPr>
                      <m:t>𝑡</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𝑡</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+15</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dirty="0">
                    <a:solidFill>
                      <a:srgbClr val="003760"/>
                    </a:solidFill>
                    <a:latin typeface="SimSun" panose="02010600030101010101" pitchFamily="2" charset="-122"/>
                    <a:ea typeface="微软雅黑" pitchFamily="34" charset="-122"/>
                    <a:cs typeface="Times New Roman" pitchFamily="34" charset="-120"/>
                  </a:rPr>
                  <a:t> </a:t>
                </a:r>
                <a:r>
                  <a:rPr lang="en-US" altLang="zh-CN" sz="1800" b="0" i="0" dirty="0" err="1">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𝑡</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+7</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的夹角为钝角，</a:t>
                </a:r>
                <a:endParaRPr lang="en-US" altLang="zh-CN" sz="1800" dirty="0"/>
              </a:p>
              <a:p>
                <a:pPr latinLnBrk="1">
                  <a:lnSpc>
                    <a:spcPts val="3300"/>
                  </a:lnSpc>
                </a:pPr>
                <a:r>
                  <a:rPr lang="en-US" altLang="zh-CN" b="0" i="0" dirty="0">
                    <a:solidFill>
                      <a:srgbClr val="003760"/>
                    </a:solidFill>
                    <a:latin typeface="SimSun" panose="02010600030101010101" pitchFamily="2" charset="-122"/>
                    <a:ea typeface="微软雅黑" pitchFamily="34" charset="-122"/>
                    <a:cs typeface="Times New Roman" pitchFamily="34" charset="-120"/>
                  </a:rPr>
                  <a:t> </a:t>
                </a:r>
                <a:r>
                  <a:rPr lang="en-US" altLang="zh-CN" sz="1800" b="0" i="0" dirty="0" err="1">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𝑡</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+15</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+7&lt;0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dirty="0">
                    <a:solidFill>
                      <a:srgbClr val="003760"/>
                    </a:solidFill>
                    <a:latin typeface="SimSun" panose="02010600030101010101" pitchFamily="2" charset="-122"/>
                    <a:ea typeface="微软雅黑" pitchFamily="34" charset="-122"/>
                    <a:cs typeface="Times New Roman" pitchFamily="34" charset="-120"/>
                  </a:rPr>
                  <a:t> </a:t>
                </a:r>
                <a:r>
                  <a:rPr lang="en-US" altLang="zh-CN" sz="1800" b="0" i="0" dirty="0" err="1">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−7&lt;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，所以实数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oMath>
                </a14:m>
                <a:r>
                  <a:rPr lang="en-US" altLang="zh-CN" sz="1800" b="0" i="0" dirty="0">
                    <a:solidFill>
                      <a:srgbClr val="003760"/>
                    </a:solidFill>
                    <a:latin typeface="Times New Roman" pitchFamily="34" charset="0"/>
                    <a:ea typeface="微软雅黑" pitchFamily="34" charset="-122"/>
                    <a:cs typeface="Times New Roman" pitchFamily="34" charset="-120"/>
                  </a:rPr>
                  <a:t>的取值范围为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(−7,−</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1" i="0" dirty="0">
                    <a:solidFill>
                      <a:srgbClr val="003760"/>
                    </a:solidFill>
                    <a:latin typeface="SimSun" panose="02010600030101010101" pitchFamily="2" charset="-122"/>
                    <a:ea typeface="微软雅黑" pitchFamily="34" charset="-122"/>
                    <a:cs typeface="Times New Roma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【错因分析】</a:t>
                </a:r>
                <a:r>
                  <a:rPr lang="en-US" altLang="zh-CN" sz="1800" b="0" i="0" dirty="0">
                    <a:solidFill>
                      <a:srgbClr val="003760"/>
                    </a:solidFill>
                    <a:latin typeface="Times New Roman" pitchFamily="34" charset="0"/>
                    <a:ea typeface="微软雅黑" pitchFamily="34" charset="-122"/>
                    <a:cs typeface="Times New Roman" pitchFamily="34" charset="-120"/>
                  </a:rPr>
                  <a:t>误认为若</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为锐角；若</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为钝角.</a:t>
                </a:r>
                <a:endParaRPr lang="en-US" altLang="zh-CN" sz="1800" dirty="0"/>
              </a:p>
            </p:txBody>
          </p:sp>
        </mc:Choice>
        <mc:Fallback>
          <p:sp>
            <p:nvSpPr>
              <p:cNvPr id="4" name="QO_6_AS.12_1#6ca685a36?vcp=1&amp;vop=1&amp;pid=15d644cb4&amp;color=0,55,96&amp;vtp=1&amp;bbb=1"/>
              <p:cNvSpPr>
                <a:spLocks noRot="1" noChangeAspect="1" noMove="1" noResize="1" noEditPoints="1" noAdjustHandles="1" noChangeArrowheads="1" noChangeShapeType="1" noTextEdit="1"/>
              </p:cNvSpPr>
              <p:nvPr/>
            </p:nvSpPr>
            <p:spPr>
              <a:xfrm>
                <a:off x="502920" y="2003707"/>
                <a:ext cx="10570464" cy="2446655"/>
              </a:xfrm>
              <a:prstGeom prst="rect">
                <a:avLst/>
              </a:prstGeom>
              <a:blipFill>
                <a:blip r:embed="rId4"/>
                <a:stretch>
                  <a:fillRect l="-288" b="-573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AN.13_1#6ca685a36?vcp=1&amp;vop=1&amp;pid=15d644cb4&amp;color=0,55,96&amp;vtp=1&amp;bt=1&amp;bbb=1&amp;hb=1"/>
              <p:cNvSpPr/>
              <p:nvPr/>
            </p:nvSpPr>
            <p:spPr>
              <a:xfrm>
                <a:off x="502920" y="1417782"/>
                <a:ext cx="10570464" cy="4208145"/>
              </a:xfrm>
              <a:prstGeom prst="rect">
                <a:avLst/>
              </a:prstGeom>
              <a:noFill/>
              <a:ln/>
            </p:spPr>
            <p:txBody>
              <a:bodyPr wrap="none" lIns="0" tIns="0" rIns="0" bIns="0" rtlCol="0" anchor="t"/>
              <a:lstStyle/>
              <a:p>
                <a:pPr algn="l" latinLnBrk="1">
                  <a:lnSpc>
                    <a:spcPts val="46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【正解】</a:t>
                </a:r>
                <a:r>
                  <a:rPr lang="en-US" altLang="zh-CN" sz="1800" b="0" i="0" dirty="0">
                    <a:solidFill>
                      <a:srgbClr val="003760"/>
                    </a:solidFill>
                    <a:latin typeface="Times New Roman" pitchFamily="34" charset="0"/>
                    <a:ea typeface="微软雅黑" pitchFamily="34" charset="-122"/>
                    <a:cs typeface="Times New Roman" pitchFamily="34" charset="-120"/>
                  </a:rPr>
                  <a:t>由已知得</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=2×1×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，于是</a:t>
                </a:r>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𝑡</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+7</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𝑡</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𝑡</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+7)</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+7</m:t>
                    </m:r>
                    <m:r>
                      <a:rPr lang="en-US" altLang="zh-CN" sz="1800" b="0" i="0">
                        <a:solidFill>
                          <a:srgbClr val="003760"/>
                        </a:solidFill>
                        <a:latin typeface="Cambria Math" pitchFamily="34" charset="0"/>
                        <a:ea typeface="Cambria Math" pitchFamily="34" charset="-122"/>
                        <a:cs typeface="Cambria Math" pitchFamily="34" charset="-120"/>
                      </a:rPr>
                      <m:t>𝑡</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𝑡</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+15</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𝑡</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+7</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的夹角为钝角，</a:t>
                </a:r>
                <a:endParaRPr lang="en-US" altLang="zh-CN" sz="1800" dirty="0"/>
              </a:p>
              <a:p>
                <a:pPr latinLnBrk="1">
                  <a:lnSpc>
                    <a:spcPts val="46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𝑡</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+15</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+7&lt;0</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−7&lt;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但是</a:t>
                </a:r>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𝑡</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+7</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反向共线时，它们的夹角为</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180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，也有</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𝑡</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+15</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+7&lt;0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，但不符合</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题意</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此时存在实数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𝜆</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𝜆</m:t>
                    </m:r>
                    <m:r>
                      <a:rPr lang="en-US" altLang="zh-CN" sz="1800" b="0" i="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，使得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𝑡</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+7</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𝜆</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𝜆</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7=</m:t>
                    </m:r>
                    <m:r>
                      <a:rPr lang="en-US" altLang="zh-CN" sz="1800" b="0" i="0">
                        <a:solidFill>
                          <a:srgbClr val="003760"/>
                        </a:solidFill>
                        <a:latin typeface="Cambria Math" pitchFamily="34" charset="0"/>
                        <a:ea typeface="Cambria Math" pitchFamily="34" charset="-122"/>
                        <a:cs typeface="Cambria Math" pitchFamily="34" charset="-120"/>
                      </a:rPr>
                      <m:t>𝜆</m:t>
                    </m:r>
                    <m:r>
                      <a:rPr lang="en-US" altLang="zh-CN" sz="1800" b="0" i="0">
                        <a:solidFill>
                          <a:srgbClr val="003760"/>
                        </a:solidFill>
                        <a:latin typeface="Cambria Math" pitchFamily="34" charset="0"/>
                        <a:ea typeface="Cambria Math" pitchFamily="34" charset="-122"/>
                        <a:cs typeface="Cambria Math" pitchFamily="34" charset="-120"/>
                      </a:rPr>
                      <m:t>𝑡</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14</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正值舍去）.</a:t>
                </a:r>
                <a:endParaRPr lang="en-US" altLang="zh-CN" sz="1800" dirty="0"/>
              </a:p>
              <a:p>
                <a:pPr latinLnBrk="1">
                  <a:lnSpc>
                    <a:spcPts val="37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故所求实数</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𝑡</m:t>
                    </m:r>
                  </m:oMath>
                </a14:m>
                <a:r>
                  <a:rPr lang="en-US" altLang="zh-CN" b="0" i="0" dirty="0">
                    <a:solidFill>
                      <a:srgbClr val="003760"/>
                    </a:solidFill>
                    <a:latin typeface="Times New Roman" pitchFamily="34" charset="0"/>
                    <a:ea typeface="微软雅黑" pitchFamily="34" charset="-122"/>
                    <a:cs typeface="Times New Roman" pitchFamily="34" charset="-120"/>
                  </a:rPr>
                  <a:t>的取值范围是</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(−7,−</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14</m:t>
                            </m:r>
                          </m:e>
                        </m:rad>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14</m:t>
                            </m:r>
                          </m:e>
                        </m:rad>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6_AN.13_1#6ca685a36?vcp=1&amp;vop=1&amp;pid=15d644cb4&amp;color=0,55,96&amp;vtp=1&amp;bt=1&amp;bbb=1&amp;hb=1"/>
              <p:cNvSpPr>
                <a:spLocks noRot="1" noChangeAspect="1" noMove="1" noResize="1" noEditPoints="1" noAdjustHandles="1" noChangeArrowheads="1" noChangeShapeType="1" noTextEdit="1"/>
              </p:cNvSpPr>
              <p:nvPr/>
            </p:nvSpPr>
            <p:spPr>
              <a:xfrm>
                <a:off x="502920" y="1417782"/>
                <a:ext cx="10570464" cy="4208145"/>
              </a:xfrm>
              <a:prstGeom prst="rect">
                <a:avLst/>
              </a:prstGeom>
              <a:blipFill>
                <a:blip r:embed="rId3"/>
                <a:stretch>
                  <a:fillRect l="-1384" r="-288" b="-188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pic>
        <p:nvPicPr>
          <p:cNvPr id="2" name="P_6_BD#79462b3af?vcp=1&amp;pid=15d644cb4&amp;color=0,55,96&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8667" y="2768047"/>
            <a:ext cx="1417320" cy="3474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P_6_BD#79462b3af?vcp=1&amp;pid=15d644cb4&amp;color=0,55,96&amp;vtp=1&amp;bt=1&amp;bbb=1&amp;hb=1"/>
              <p:cNvSpPr/>
              <p:nvPr/>
            </p:nvSpPr>
            <p:spPr>
              <a:xfrm>
                <a:off x="502920" y="2736042"/>
                <a:ext cx="10570464" cy="1611440"/>
              </a:xfrm>
              <a:prstGeom prst="rect">
                <a:avLst/>
              </a:prstGeom>
              <a:noFill/>
              <a:ln/>
            </p:spPr>
            <p:txBody>
              <a:bodyPr wrap="none" lIns="0" tIns="0" rIns="0" bIns="0" rtlCol="0" anchor="t"/>
              <a:lstStyle/>
              <a:p>
                <a:pPr algn="l" latinLnBrk="1">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若两向量的夹角为钝角</a:t>
                </a:r>
                <a:r>
                  <a:rPr lang="en-US" altLang="zh-CN" sz="1800" b="0" i="0" dirty="0">
                    <a:solidFill>
                      <a:srgbClr val="003760"/>
                    </a:solidFill>
                    <a:latin typeface="Times New Roman" pitchFamily="34" charset="0"/>
                    <a:ea typeface="微软雅黑" pitchFamily="34" charset="-122"/>
                    <a:cs typeface="Times New Roman" pitchFamily="34" charset="-120"/>
                  </a:rPr>
                  <a:t>，则它们的数量积为负，反之不成立.因为两向量反向共线时</a:t>
                </a:r>
                <a:r>
                  <a:rPr lang="en-US" altLang="zh-CN" sz="1800" b="0" i="0">
                    <a:solidFill>
                      <a:srgbClr val="003760"/>
                    </a:solidFill>
                    <a:latin typeface="Times New Roman" pitchFamily="34" charset="0"/>
                    <a:ea typeface="微软雅黑" pitchFamily="34" charset="-122"/>
                    <a:cs typeface="Times New Roman" pitchFamily="34" charset="-120"/>
                  </a:rPr>
                  <a:t>，夹角</a:t>
                </a: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为平角</a:t>
                </a:r>
                <a:r>
                  <a:rPr lang="en-US" altLang="zh-CN"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180</m:t>
                        </m:r>
                      </m:e>
                      <m:sup>
                        <m:r>
                          <a:rPr lang="en-US" altLang="zh-CN"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微软雅黑" pitchFamily="34" charset="-122"/>
                    <a:cs typeface="Times New Roman" pitchFamily="34" charset="-120"/>
                  </a:rPr>
                  <a:t>其数量积也为负.</a:t>
                </a:r>
              </a:p>
              <a:p>
                <a:pPr marL="0" marR="0" lvl="0" indent="0" defTabSz="914400" rtl="0" eaLnBrk="1" fontAlgn="auto" latinLnBrk="1"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若两向量的夹角为锐角，则它们的数量积为正，反之不成立.因为两向量同向共线时，夹角为零角，即</a:t>
                </a:r>
                <a14:m>
                  <m:oMath xmlns:m="http://schemas.openxmlformats.org/officeDocument/2006/math">
                    <m:sSup>
                      <m:sSup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pPr>
                      <m:e>
                        <m:r>
                          <a:rPr kumimoji="0" lang="en-US" altLang="zh-CN" sz="1800" b="0" i="0" u="none" strike="noStrike" kern="1200" cap="none" spc="0" normalizeH="0" baseline="0" noProof="0">
                            <a:ln>
                              <a:noFill/>
                            </a:ln>
                            <a:solidFill>
                              <a:srgbClr val="003760"/>
                            </a:solidFill>
                            <a:effectLst/>
                            <a:uLnTx/>
                            <a:uFillTx/>
                            <a:latin typeface="Cambria Math" pitchFamily="34" charset="0"/>
                            <a:ea typeface="Cambria Math" pitchFamily="34" charset="-122"/>
                            <a:cs typeface="Cambria Math" pitchFamily="34" charset="-120"/>
                          </a:rPr>
                          <m:t>0</m:t>
                        </m:r>
                      </m:e>
                      <m:sup>
                        <m:r>
                          <a:rPr kumimoji="0" lang="en-US" altLang="zh-CN" sz="1800" b="0" i="0" u="none" strike="noStrike" kern="1200" cap="none" spc="0" normalizeH="0" baseline="0" noProof="0">
                            <a:ln>
                              <a:noFill/>
                            </a:ln>
                            <a:solidFill>
                              <a:srgbClr val="003760"/>
                            </a:solidFill>
                            <a:effectLst/>
                            <a:uLnTx/>
                            <a:uFillTx/>
                            <a:latin typeface="Cambria Math" pitchFamily="34" charset="0"/>
                            <a:ea typeface="Cambria Math" pitchFamily="34" charset="-122"/>
                            <a:cs typeface="Cambria Math" pitchFamily="34" charset="-120"/>
                          </a:rPr>
                          <m:t>∘</m:t>
                        </m:r>
                      </m:sup>
                    </m:sSup>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p>
              <a:p>
                <a:pPr marL="0" marR="0" lvl="0" indent="0" defTabSz="914400" rtl="0" eaLnBrk="1" fontAlgn="auto" latinLnBrk="1"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其数量积也为正.</a:t>
                </a:r>
                <a:endParaRPr lang="en-US" altLang="zh-CN" sz="100" dirty="0"/>
              </a:p>
            </p:txBody>
          </p:sp>
        </mc:Choice>
        <mc:Fallback xmlns="">
          <p:sp>
            <p:nvSpPr>
              <p:cNvPr id="3" name="P_6_BD#79462b3af?vcp=1&amp;pid=15d644cb4&amp;color=0,55,96&amp;vtp=1&amp;bt=1&amp;bbb=1&amp;hb=1"/>
              <p:cNvSpPr>
                <a:spLocks noRot="1" noChangeAspect="1" noMove="1" noResize="1" noEditPoints="1" noAdjustHandles="1" noChangeArrowheads="1" noChangeShapeType="1" noTextEdit="1"/>
              </p:cNvSpPr>
              <p:nvPr/>
            </p:nvSpPr>
            <p:spPr>
              <a:xfrm>
                <a:off x="502920" y="2736042"/>
                <a:ext cx="10570464" cy="1611440"/>
              </a:xfrm>
              <a:prstGeom prst="rect">
                <a:avLst/>
              </a:prstGeom>
              <a:blipFill>
                <a:blip r:embed="rId4"/>
                <a:stretch>
                  <a:fillRect l="-1384" r="-2307" b="-8712"/>
                </a:stretch>
              </a:blipFill>
              <a:ln/>
            </p:spPr>
            <p:txBody>
              <a:bodyPr/>
              <a:lstStyle/>
              <a:p>
                <a:r>
                  <a:rPr lang="zh-CN" altLang="en-US">
                    <a:noFill/>
                  </a:rPr>
                  <a:t> </a:t>
                </a:r>
              </a:p>
            </p:txBody>
          </p:sp>
        </mc:Fallback>
      </mc:AlternateContent>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14_1#d7434d7d0?vcp=1&amp;vop=1&amp;pid=15d644cb4&amp;color=0,55,96&amp;mp=1&amp;vtp=1&amp;bt=1&amp;bbb=1"/>
              <p:cNvSpPr/>
              <p:nvPr/>
            </p:nvSpPr>
            <p:spPr>
              <a:xfrm>
                <a:off x="502920" y="1454581"/>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2-1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，且向量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不共线.</a:t>
                </a:r>
                <a:endParaRPr lang="en-US" altLang="zh-CN" sz="1800" dirty="0"/>
              </a:p>
            </p:txBody>
          </p:sp>
        </mc:Choice>
        <mc:Fallback xmlns="">
          <p:sp>
            <p:nvSpPr>
              <p:cNvPr id="2" name="QO_6_BD.14_1#d7434d7d0?vcp=1&amp;vop=1&amp;pid=15d644cb4&amp;color=0,55,96&amp;mp=1&amp;vtp=1&amp;bt=1&amp;bbb=1"/>
              <p:cNvSpPr>
                <a:spLocks noRot="1" noChangeAspect="1" noMove="1" noResize="1" noEditPoints="1" noAdjustHandles="1" noChangeArrowheads="1" noChangeShapeType="1" noTextEdit="1"/>
              </p:cNvSpPr>
              <p:nvPr/>
            </p:nvSpPr>
            <p:spPr>
              <a:xfrm>
                <a:off x="502920" y="1454581"/>
                <a:ext cx="10570464" cy="360680"/>
              </a:xfrm>
              <a:prstGeom prst="rect">
                <a:avLst/>
              </a:prstGeom>
              <a:blipFill>
                <a:blip r:embed="rId3"/>
                <a:stretch>
                  <a:fillRect l="-1384"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BD.15_1#8f225a1d6?vcp=1&amp;vop=1&amp;pid=d7434d7d0&amp;color=0,55,96&amp;vtp=1&amp;bbb=1"/>
              <p:cNvSpPr/>
              <p:nvPr/>
            </p:nvSpPr>
            <p:spPr>
              <a:xfrm>
                <a:off x="502920" y="1868664"/>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（1）若</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BD.15_1#8f225a1d6?vcp=1&amp;vop=1&amp;pid=d7434d7d0&amp;color=0,55,96&amp;vtp=1&amp;bbb=1"/>
              <p:cNvSpPr>
                <a:spLocks noRot="1" noChangeAspect="1" noMove="1" noResize="1" noEditPoints="1" noAdjustHandles="1" noChangeArrowheads="1" noChangeShapeType="1" noTextEdit="1"/>
              </p:cNvSpPr>
              <p:nvPr/>
            </p:nvSpPr>
            <p:spPr>
              <a:xfrm>
                <a:off x="502920" y="1868664"/>
                <a:ext cx="10570464" cy="360680"/>
              </a:xfrm>
              <a:prstGeom prst="rect">
                <a:avLst/>
              </a:prstGeom>
              <a:blipFill>
                <a:blip r:embed="rId4"/>
                <a:stretch>
                  <a:fillRect l="-1384"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16_1#8f225a1d6?vcp=1&amp;vop=1&amp;pid=d7434d7d0&amp;color=0,55,96&amp;vtp=1&amp;bbb=1"/>
              <p:cNvSpPr/>
              <p:nvPr/>
            </p:nvSpPr>
            <p:spPr>
              <a:xfrm>
                <a:off x="502920" y="2241981"/>
                <a:ext cx="10570464" cy="1100138"/>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=1×1×(−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)=3</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=3+2×(−</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7_AN.16_1#8f225a1d6?vcp=1&amp;vop=1&amp;pid=d7434d7d0&amp;color=0,55,96&amp;vtp=1&amp;bbb=1"/>
              <p:cNvSpPr>
                <a:spLocks noRot="1" noChangeAspect="1" noMove="1" noResize="1" noEditPoints="1" noAdjustHandles="1" noChangeArrowheads="1" noChangeShapeType="1" noTextEdit="1"/>
              </p:cNvSpPr>
              <p:nvPr/>
            </p:nvSpPr>
            <p:spPr>
              <a:xfrm>
                <a:off x="502920" y="2241981"/>
                <a:ext cx="10570464" cy="1100138"/>
              </a:xfrm>
              <a:prstGeom prst="rect">
                <a:avLst/>
              </a:prstGeom>
              <a:blipFill>
                <a:blip r:embed="rId5"/>
                <a:stretch>
                  <a:fillRect l="-1384" b="-77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BD.17_1#7a6d5b743?vcp=1&amp;vop=1&amp;pid=d7434d7d0&amp;color=0,55,96&amp;vtp=1&amp;bbb=1"/>
              <p:cNvSpPr/>
              <p:nvPr/>
            </p:nvSpPr>
            <p:spPr>
              <a:xfrm>
                <a:off x="502920" y="3346056"/>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（2）若</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且向量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的夹角为锐角，求实数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的取值范围.</a:t>
                </a:r>
                <a:endParaRPr lang="en-US" altLang="zh-CN" sz="1800" dirty="0"/>
              </a:p>
            </p:txBody>
          </p:sp>
        </mc:Choice>
        <mc:Fallback xmlns="">
          <p:sp>
            <p:nvSpPr>
              <p:cNvPr id="5" name="QO_7_BD.17_1#7a6d5b743?vcp=1&amp;vop=1&amp;pid=d7434d7d0&amp;color=0,55,96&amp;vtp=1&amp;bbb=1"/>
              <p:cNvSpPr>
                <a:spLocks noRot="1" noChangeAspect="1" noMove="1" noResize="1" noEditPoints="1" noAdjustHandles="1" noChangeArrowheads="1" noChangeShapeType="1" noTextEdit="1"/>
              </p:cNvSpPr>
              <p:nvPr/>
            </p:nvSpPr>
            <p:spPr>
              <a:xfrm>
                <a:off x="502920" y="3346056"/>
                <a:ext cx="10570464" cy="360680"/>
              </a:xfrm>
              <a:prstGeom prst="rect">
                <a:avLst/>
              </a:prstGeom>
              <a:blipFill>
                <a:blip r:embed="rId6"/>
                <a:stretch>
                  <a:fillRect l="-1384"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7_AN.18_1#7a6d5b743?vcp=1&amp;vop=1&amp;pid=d7434d7d0&amp;color=0,55,96&amp;vtp=1&amp;bbb=1&amp;hb=1"/>
              <p:cNvSpPr/>
              <p:nvPr/>
            </p:nvSpPr>
            <p:spPr>
              <a:xfrm>
                <a:off x="502920" y="3710546"/>
                <a:ext cx="10570464" cy="1699959"/>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=1×1×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的夹角为锐角，所以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，且不能同向共线</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7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𝑘</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𝑘</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𝜆</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𝜆</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5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3−</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7</m:t>
                        </m:r>
                      </m:e>
                    </m:rad>
                    <m:r>
                      <a:rPr lang="en-US" altLang="zh-CN" b="0" i="0">
                        <a:solidFill>
                          <a:srgbClr val="003760"/>
                        </a:solidFill>
                        <a:latin typeface="Cambria Math" pitchFamily="34" charset="0"/>
                        <a:ea typeface="Cambria Math" pitchFamily="34" charset="-122"/>
                        <a:cs typeface="Cambria Math" pitchFamily="34" charset="-120"/>
                      </a:rPr>
                      <m:t>&lt;</m:t>
                    </m:r>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&lt;</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oMath>
                </a14:m>
                <a:r>
                  <a:rPr lang="en-US" altLang="zh-CN"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r>
                      <a:rPr lang="en-US" altLang="zh-CN" b="0" i="0">
                        <a:solidFill>
                          <a:srgbClr val="003760"/>
                        </a:solidFill>
                        <a:latin typeface="Cambria Math" pitchFamily="34" charset="0"/>
                        <a:ea typeface="Cambria Math" pitchFamily="34" charset="-122"/>
                        <a:cs typeface="Cambria Math" pitchFamily="34" charset="-120"/>
                      </a:rPr>
                      <m:t>&lt;</m:t>
                    </m:r>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&lt;3+</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7</m:t>
                        </m:r>
                      </m:e>
                    </m:rad>
                  </m:oMath>
                </a14:m>
                <a:r>
                  <a:rPr lang="en-US" altLang="zh-CN" b="0" i="0" dirty="0">
                    <a:solidFill>
                      <a:srgbClr val="003760"/>
                    </a:solidFill>
                    <a:latin typeface="Times New Roman" pitchFamily="34" charset="0"/>
                    <a:ea typeface="微软雅黑" pitchFamily="34" charset="-122"/>
                    <a:cs typeface="Times New Roman" pitchFamily="34" charset="-120"/>
                  </a:rPr>
                  <a:t>，所以实数</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𝑘</m:t>
                    </m:r>
                  </m:oMath>
                </a14:m>
                <a:r>
                  <a:rPr lang="en-US" altLang="zh-CN" b="0" i="0" dirty="0">
                    <a:solidFill>
                      <a:srgbClr val="003760"/>
                    </a:solidFill>
                    <a:latin typeface="Times New Roman" pitchFamily="34" charset="0"/>
                    <a:ea typeface="微软雅黑" pitchFamily="34" charset="-122"/>
                    <a:cs typeface="Times New Roman" pitchFamily="34" charset="-120"/>
                  </a:rPr>
                  <a:t>的取值范围是</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(3−</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7</m:t>
                        </m:r>
                      </m:e>
                    </m:rad>
                    <m:r>
                      <a:rPr lang="en-US" altLang="zh-CN" b="0" i="0">
                        <a:solidFill>
                          <a:srgbClr val="003760"/>
                        </a:solidFill>
                        <a:latin typeface="Cambria Math" pitchFamily="34" charset="0"/>
                        <a:ea typeface="Cambria Math" pitchFamily="34" charset="-122"/>
                        <a:cs typeface="Cambria Math" pitchFamily="34" charset="-120"/>
                      </a:rPr>
                      <m:t>,</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r>
                      <a:rPr lang="en-US" altLang="zh-CN" b="0" i="0">
                        <a:solidFill>
                          <a:srgbClr val="003760"/>
                        </a:solidFill>
                        <a:latin typeface="Cambria Math" pitchFamily="34" charset="0"/>
                        <a:ea typeface="Cambria Math" pitchFamily="34" charset="-122"/>
                        <a:cs typeface="Cambria Math" pitchFamily="34" charset="-120"/>
                      </a:rPr>
                      <m:t>)∪(</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r>
                      <a:rPr lang="en-US" altLang="zh-CN" b="0" i="0">
                        <a:solidFill>
                          <a:srgbClr val="003760"/>
                        </a:solidFill>
                        <a:latin typeface="Cambria Math" pitchFamily="34" charset="0"/>
                        <a:ea typeface="Cambria Math" pitchFamily="34" charset="-122"/>
                        <a:cs typeface="Cambria Math" pitchFamily="34" charset="-120"/>
                      </a:rPr>
                      <m:t>,3+</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7</m:t>
                        </m:r>
                      </m:e>
                    </m:rad>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6" name="QO_7_AN.18_1#7a6d5b743?vcp=1&amp;vop=1&amp;pid=d7434d7d0&amp;color=0,55,96&amp;vtp=1&amp;bbb=1&amp;hb=1"/>
              <p:cNvSpPr>
                <a:spLocks noRot="1" noChangeAspect="1" noMove="1" noResize="1" noEditPoints="1" noAdjustHandles="1" noChangeArrowheads="1" noChangeShapeType="1" noTextEdit="1"/>
              </p:cNvSpPr>
              <p:nvPr/>
            </p:nvSpPr>
            <p:spPr>
              <a:xfrm>
                <a:off x="502920" y="3710546"/>
                <a:ext cx="10570464" cy="1699959"/>
              </a:xfrm>
              <a:prstGeom prst="rect">
                <a:avLst/>
              </a:prstGeom>
              <a:blipFill>
                <a:blip r:embed="rId7"/>
                <a:stretch>
                  <a:fillRect l="-1384" r="-404" b="-788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bg/>
                                          </p:spTgt>
                                        </p:tgtEl>
                                        <p:attrNameLst>
                                          <p:attrName>style.visibility</p:attrName>
                                        </p:attrNameLst>
                                      </p:cBhvr>
                                      <p:to>
                                        <p:strVal val="visible"/>
                                      </p:to>
                                    </p:set>
                                    <p:animEffect transition="in" filter="fade">
                                      <p:cBhvr>
                                        <p:cTn id="24" dur="500"/>
                                        <p:tgtEl>
                                          <p:spTgt spid="6">
                                            <p:bg/>
                                          </p:spTgt>
                                        </p:tgtEl>
                                      </p:cBhvr>
                                    </p:animEffect>
                                    <p:anim calcmode="lin" valueType="num">
                                      <p:cBhvr>
                                        <p:cTn id="25" dur="500" fill="hold"/>
                                        <p:tgtEl>
                                          <p:spTgt spid="6">
                                            <p:bg/>
                                          </p:spTgt>
                                        </p:tgtEl>
                                        <p:attrNameLst>
                                          <p:attrName>ppt_x</p:attrName>
                                        </p:attrNameLst>
                                      </p:cBhvr>
                                      <p:tavLst>
                                        <p:tav tm="0">
                                          <p:val>
                                            <p:strVal val="#ppt_x"/>
                                          </p:val>
                                        </p:tav>
                                        <p:tav tm="100000">
                                          <p:val>
                                            <p:strVal val="#ppt_x"/>
                                          </p:val>
                                        </p:tav>
                                      </p:tavLst>
                                    </p:anim>
                                    <p:anim calcmode="lin" valueType="num">
                                      <p:cBhvr>
                                        <p:cTn id="26" dur="500" fill="hold"/>
                                        <p:tgtEl>
                                          <p:spTgt spid="6">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anim calcmode="lin" valueType="num">
                                      <p:cBhvr>
                                        <p:cTn id="3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1" end="1"/>
                                            </p:txEl>
                                          </p:spTgt>
                                        </p:tgtEl>
                                        <p:attrNameLst>
                                          <p:attrName>style.visibility</p:attrName>
                                        </p:attrNameLst>
                                      </p:cBhvr>
                                      <p:to>
                                        <p:strVal val="visible"/>
                                      </p:to>
                                    </p:set>
                                    <p:animEffect transition="in" filter="fade">
                                      <p:cBhvr>
                                        <p:cTn id="34" dur="500"/>
                                        <p:tgtEl>
                                          <p:spTgt spid="6">
                                            <p:txEl>
                                              <p:pRg st="1" end="1"/>
                                            </p:txEl>
                                          </p:spTgt>
                                        </p:tgtEl>
                                      </p:cBhvr>
                                    </p:animEffect>
                                    <p:anim calcmode="lin" valueType="num">
                                      <p:cBhvr>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animEffect transition="in" filter="fade">
                                      <p:cBhvr>
                                        <p:cTn id="39" dur="500"/>
                                        <p:tgtEl>
                                          <p:spTgt spid="6">
                                            <p:txEl>
                                              <p:pRg st="2" end="2"/>
                                            </p:txEl>
                                          </p:spTgt>
                                        </p:tgtEl>
                                      </p:cBhvr>
                                    </p:animEffect>
                                    <p:anim calcmode="lin" valueType="num">
                                      <p:cBhvr>
                                        <p:cTn id="4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2" end="2"/>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xEl>
                                              <p:pRg st="3" end="3"/>
                                            </p:txEl>
                                          </p:spTgt>
                                        </p:tgtEl>
                                        <p:attrNameLst>
                                          <p:attrName>style.visibility</p:attrName>
                                        </p:attrNameLst>
                                      </p:cBhvr>
                                      <p:to>
                                        <p:strVal val="visible"/>
                                      </p:to>
                                    </p:set>
                                    <p:animEffect transition="in" filter="fade">
                                      <p:cBhvr>
                                        <p:cTn id="44" dur="500"/>
                                        <p:tgtEl>
                                          <p:spTgt spid="6">
                                            <p:txEl>
                                              <p:pRg st="3" end="3"/>
                                            </p:txEl>
                                          </p:spTgt>
                                        </p:tgtEl>
                                      </p:cBhvr>
                                    </p:animEffect>
                                    <p:anim calcmode="lin" valueType="num">
                                      <p:cBhvr>
                                        <p:cTn id="4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46" dur="5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pic>
        <p:nvPicPr>
          <p:cNvPr id="2" name="C_4#f385807a9?vcp=1&amp;pid=ce9c4efd6&amp;color=0,55,96&amp;tib=255,255,255&amp;vtp=1&amp;bt=1" descr="preencoded.png"/>
          <p:cNvPicPr>
            <a:picLocks noChangeAspect="1"/>
          </p:cNvPicPr>
          <p:nvPr/>
        </p:nvPicPr>
        <p:blipFill>
          <a:blip r:embed="rId3"/>
          <a:stretch>
            <a:fillRect/>
          </a:stretch>
        </p:blipFill>
        <p:spPr>
          <a:xfrm>
            <a:off x="521208" y="792000"/>
            <a:ext cx="512064" cy="548640"/>
          </a:xfrm>
          <a:prstGeom prst="rect">
            <a:avLst/>
          </a:prstGeom>
        </p:spPr>
      </p:pic>
      <p:sp>
        <p:nvSpPr>
          <p:cNvPr id="3" name="C_4_BD#f385807a9?vcp=1&amp;pid=ce9c4efd6&amp;color=61,88,159&amp;vtp=1&amp;bbb=1"/>
          <p:cNvSpPr/>
          <p:nvPr/>
        </p:nvSpPr>
        <p:spPr>
          <a:xfrm>
            <a:off x="1188720" y="81028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题型诀</a:t>
            </a:r>
            <a:endParaRPr lang="en-US" altLang="zh-CN" sz="2400" dirty="0"/>
          </a:p>
        </p:txBody>
      </p:sp>
      <p:sp>
        <p:nvSpPr>
          <p:cNvPr id="4" name="C_5_BD#56aba0f20?vcp=1&amp;pid=f385807a9&amp;color=97,97,244&amp;vtp=1&amp;bbb=1"/>
          <p:cNvSpPr/>
          <p:nvPr/>
        </p:nvSpPr>
        <p:spPr>
          <a:xfrm>
            <a:off x="502920" y="13426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题型1</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平面向量的数量积</a:t>
            </a:r>
            <a:endParaRPr lang="en-US" altLang="zh-CN" sz="2000" dirty="0"/>
          </a:p>
        </p:txBody>
      </p:sp>
      <mc:AlternateContent xmlns:mc="http://schemas.openxmlformats.org/markup-compatibility/2006" xmlns:a14="http://schemas.microsoft.com/office/drawing/2010/main">
        <mc:Choice Requires="a14">
          <p:sp>
            <p:nvSpPr>
              <p:cNvPr id="5" name="QO_6_BD.19_1#9115dde3c?vcp=1&amp;vop=1&amp;pid=56aba0f20&amp;color=0,55,96&amp;vtp=1&amp;bbb=1&amp;hb=1"/>
              <p:cNvSpPr/>
              <p:nvPr/>
            </p:nvSpPr>
            <p:spPr>
              <a:xfrm>
                <a:off x="502920" y="1771995"/>
                <a:ext cx="10570464"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，当（1）</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；（2）</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；（3）</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135</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时，分别求</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的数量积</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O_6_BD.19_1#9115dde3c?vcp=1&amp;vop=1&amp;pid=56aba0f20&amp;color=0,55,96&amp;vtp=1&amp;bbb=1&amp;hb=1"/>
              <p:cNvSpPr>
                <a:spLocks noRot="1" noChangeAspect="1" noMove="1" noResize="1" noEditPoints="1" noAdjustHandles="1" noChangeArrowheads="1" noChangeShapeType="1" noTextEdit="1"/>
              </p:cNvSpPr>
              <p:nvPr/>
            </p:nvSpPr>
            <p:spPr>
              <a:xfrm>
                <a:off x="502920" y="1771995"/>
                <a:ext cx="10570464" cy="773240"/>
              </a:xfrm>
              <a:prstGeom prst="rect">
                <a:avLst/>
              </a:prstGeom>
              <a:blipFill>
                <a:blip r:embed="rId4"/>
                <a:stretch>
                  <a:fillRect l="-1384" b="-1732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6_EX.20_1#9115dde3c?vcp=1&amp;vop=1&amp;pid=56aba0f20&amp;color=0,55,96&amp;vtp=1&amp;bbb=1"/>
              <p:cNvSpPr/>
              <p:nvPr/>
            </p:nvSpPr>
            <p:spPr>
              <a:xfrm>
                <a:off x="502920" y="2549807"/>
                <a:ext cx="10570464"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【思路分析】</a:t>
                </a:r>
                <a:r>
                  <a:rPr lang="en-US" altLang="zh-CN" sz="1800" b="0" i="0" dirty="0">
                    <a:solidFill>
                      <a:srgbClr val="003760"/>
                    </a:solidFill>
                    <a:latin typeface="Times New Roman" pitchFamily="34" charset="0"/>
                    <a:ea typeface="微软雅黑" pitchFamily="34" charset="-122"/>
                    <a:cs typeface="Times New Roman" pitchFamily="34" charset="-120"/>
                  </a:rPr>
                  <a:t>（1）当</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180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dirty="0">
                    <a:solidFill>
                      <a:srgbClr val="003760"/>
                    </a:solidFill>
                    <a:latin typeface="SimSun" panose="02010600030101010101" pitchFamily="2" charset="-122"/>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（2）当</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90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dirty="0">
                    <a:solidFill>
                      <a:srgbClr val="003760"/>
                    </a:solidFill>
                    <a:latin typeface="SimSun" panose="02010600030101010101" pitchFamily="2" charset="-122"/>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（3）当</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的夹角及模已知时，可利用</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800" b="0" i="0" dirty="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的夹角）求值.</a:t>
                </a:r>
                <a:endParaRPr lang="en-US" altLang="zh-CN" sz="1800" dirty="0"/>
              </a:p>
            </p:txBody>
          </p:sp>
        </mc:Choice>
        <mc:Fallback>
          <p:sp>
            <p:nvSpPr>
              <p:cNvPr id="6" name="QO_6_EX.20_1#9115dde3c?vcp=1&amp;vop=1&amp;pid=56aba0f20&amp;color=0,55,96&amp;vtp=1&amp;bbb=1"/>
              <p:cNvSpPr>
                <a:spLocks noRot="1" noChangeAspect="1" noMove="1" noResize="1" noEditPoints="1" noAdjustHandles="1" noChangeArrowheads="1" noChangeShapeType="1" noTextEdit="1"/>
              </p:cNvSpPr>
              <p:nvPr/>
            </p:nvSpPr>
            <p:spPr>
              <a:xfrm>
                <a:off x="502920" y="2549807"/>
                <a:ext cx="10570464" cy="1189355"/>
              </a:xfrm>
              <a:prstGeom prst="rect">
                <a:avLst/>
              </a:prstGeom>
              <a:blipFill>
                <a:blip r:embed="rId5"/>
                <a:stretch>
                  <a:fillRect l="-1384" b="-1230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6_AN.21_1#9115dde3c?vcp=1&amp;vop=1&amp;pid=56aba0f20&amp;color=0,55,96&amp;vtp=1&amp;bbb=1"/>
              <p:cNvSpPr/>
              <p:nvPr/>
            </p:nvSpPr>
            <p:spPr>
              <a:xfrm>
                <a:off x="502920" y="3743607"/>
                <a:ext cx="10570464" cy="2487359"/>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设向量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1）当</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时，有两种情况:</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同向，则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反向，则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180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2）当</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90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3）当</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135</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135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=−10</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7" name="QO_6_AN.21_1#9115dde3c?vcp=1&amp;vop=1&amp;pid=56aba0f20&amp;color=0,55,96&amp;vtp=1&amp;bbb=1"/>
              <p:cNvSpPr>
                <a:spLocks noRot="1" noChangeAspect="1" noMove="1" noResize="1" noEditPoints="1" noAdjustHandles="1" noChangeArrowheads="1" noChangeShapeType="1" noTextEdit="1"/>
              </p:cNvSpPr>
              <p:nvPr/>
            </p:nvSpPr>
            <p:spPr>
              <a:xfrm>
                <a:off x="502920" y="3743607"/>
                <a:ext cx="10570464" cy="2487359"/>
              </a:xfrm>
              <a:prstGeom prst="rect">
                <a:avLst/>
              </a:prstGeom>
              <a:blipFill>
                <a:blip r:embed="rId6"/>
                <a:stretch>
                  <a:fillRect l="-1384" b="-563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anim calcmode="lin" valueType="num">
                                      <p:cBhvr>
                                        <p:cTn id="30" dur="500" fill="hold"/>
                                        <p:tgtEl>
                                          <p:spTgt spid="7">
                                            <p:bg/>
                                          </p:spTgt>
                                        </p:tgtEl>
                                        <p:attrNameLst>
                                          <p:attrName>ppt_x</p:attrName>
                                        </p:attrNameLst>
                                      </p:cBhvr>
                                      <p:tavLst>
                                        <p:tav tm="0">
                                          <p:val>
                                            <p:strVal val="#ppt_x"/>
                                          </p:val>
                                        </p:tav>
                                        <p:tav tm="100000">
                                          <p:val>
                                            <p:strVal val="#ppt_x"/>
                                          </p:val>
                                        </p:tav>
                                      </p:tavLst>
                                    </p:anim>
                                    <p:anim calcmode="lin" valueType="num">
                                      <p:cBhvr>
                                        <p:cTn id="31" dur="500" fill="hold"/>
                                        <p:tgtEl>
                                          <p:spTgt spid="7">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anim calcmode="lin" valueType="num">
                                      <p:cBhvr>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7">
                                            <p:txEl>
                                              <p:pRg st="0" end="0"/>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animEffect transition="in" filter="fade">
                                      <p:cBhvr>
                                        <p:cTn id="39" dur="500"/>
                                        <p:tgtEl>
                                          <p:spTgt spid="7">
                                            <p:txEl>
                                              <p:pRg st="1" end="1"/>
                                            </p:txEl>
                                          </p:spTgt>
                                        </p:tgtEl>
                                      </p:cBhvr>
                                    </p:animEffect>
                                    <p:anim calcmode="lin" valueType="num">
                                      <p:cBhvr>
                                        <p:cTn id="4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41" dur="500" fill="hold"/>
                                        <p:tgtEl>
                                          <p:spTgt spid="7">
                                            <p:txEl>
                                              <p:pRg st="1" end="1"/>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7">
                                            <p:txEl>
                                              <p:pRg st="2" end="2"/>
                                            </p:txEl>
                                          </p:spTgt>
                                        </p:tgtEl>
                                        <p:attrNameLst>
                                          <p:attrName>style.visibility</p:attrName>
                                        </p:attrNameLst>
                                      </p:cBhvr>
                                      <p:to>
                                        <p:strVal val="visible"/>
                                      </p:to>
                                    </p:set>
                                    <p:animEffect transition="in" filter="fade">
                                      <p:cBhvr>
                                        <p:cTn id="44" dur="500"/>
                                        <p:tgtEl>
                                          <p:spTgt spid="7">
                                            <p:txEl>
                                              <p:pRg st="2" end="2"/>
                                            </p:txEl>
                                          </p:spTgt>
                                        </p:tgtEl>
                                      </p:cBhvr>
                                    </p:animEffect>
                                    <p:anim calcmode="lin" valueType="num">
                                      <p:cBhvr>
                                        <p:cTn id="4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46" dur="500" fill="hold"/>
                                        <p:tgtEl>
                                          <p:spTgt spid="7">
                                            <p:txEl>
                                              <p:pRg st="2" end="2"/>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7">
                                            <p:txEl>
                                              <p:pRg st="3" end="3"/>
                                            </p:txEl>
                                          </p:spTgt>
                                        </p:tgtEl>
                                        <p:attrNameLst>
                                          <p:attrName>style.visibility</p:attrName>
                                        </p:attrNameLst>
                                      </p:cBhvr>
                                      <p:to>
                                        <p:strVal val="visible"/>
                                      </p:to>
                                    </p:set>
                                    <p:animEffect transition="in" filter="fade">
                                      <p:cBhvr>
                                        <p:cTn id="49" dur="500"/>
                                        <p:tgtEl>
                                          <p:spTgt spid="7">
                                            <p:txEl>
                                              <p:pRg st="3" end="3"/>
                                            </p:txEl>
                                          </p:spTgt>
                                        </p:tgtEl>
                                      </p:cBhvr>
                                    </p:animEffect>
                                    <p:anim calcmode="lin" valueType="num">
                                      <p:cBhvr>
                                        <p:cTn id="5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51" dur="500" fill="hold"/>
                                        <p:tgtEl>
                                          <p:spTgt spid="7">
                                            <p:txEl>
                                              <p:pRg st="3" end="3"/>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7">
                                            <p:txEl>
                                              <p:pRg st="4" end="4"/>
                                            </p:txEl>
                                          </p:spTgt>
                                        </p:tgtEl>
                                        <p:attrNameLst>
                                          <p:attrName>style.visibility</p:attrName>
                                        </p:attrNameLst>
                                      </p:cBhvr>
                                      <p:to>
                                        <p:strVal val="visible"/>
                                      </p:to>
                                    </p:set>
                                    <p:animEffect transition="in" filter="fade">
                                      <p:cBhvr>
                                        <p:cTn id="54" dur="500"/>
                                        <p:tgtEl>
                                          <p:spTgt spid="7">
                                            <p:txEl>
                                              <p:pRg st="4" end="4"/>
                                            </p:txEl>
                                          </p:spTgt>
                                        </p:tgtEl>
                                      </p:cBhvr>
                                    </p:animEffect>
                                    <p:anim calcmode="lin" valueType="num">
                                      <p:cBhvr>
                                        <p:cTn id="5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56" dur="500" fill="hold"/>
                                        <p:tgtEl>
                                          <p:spTgt spid="7">
                                            <p:txEl>
                                              <p:pRg st="4" end="4"/>
                                            </p:tx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
                                            <p:txEl>
                                              <p:pRg st="5" end="5"/>
                                            </p:txEl>
                                          </p:spTgt>
                                        </p:tgtEl>
                                        <p:attrNameLst>
                                          <p:attrName>style.visibility</p:attrName>
                                        </p:attrNameLst>
                                      </p:cBhvr>
                                      <p:to>
                                        <p:strVal val="visible"/>
                                      </p:to>
                                    </p:set>
                                    <p:animEffect transition="in" filter="fade">
                                      <p:cBhvr>
                                        <p:cTn id="59" dur="500"/>
                                        <p:tgtEl>
                                          <p:spTgt spid="7">
                                            <p:txEl>
                                              <p:pRg st="5" end="5"/>
                                            </p:txEl>
                                          </p:spTgt>
                                        </p:tgtEl>
                                      </p:cBhvr>
                                    </p:animEffect>
                                    <p:anim calcmode="lin" valueType="num">
                                      <p:cBhvr>
                                        <p:cTn id="6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61" dur="5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78ddb741c?vcp=1&amp;pid=56aba0f20&amp;color=0,55,96&amp;vtp=1&amp;bt=1&amp;bbb=1&amp;hb=1"/>
              <p:cNvSpPr/>
              <p:nvPr/>
            </p:nvSpPr>
            <p:spPr>
              <a:xfrm>
                <a:off x="502920" y="1664385"/>
                <a:ext cx="10570464" cy="3703955"/>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1" i="0" dirty="0">
                    <a:solidFill>
                      <a:srgbClr val="003760"/>
                    </a:solidFill>
                    <a:latin typeface="Times New Roman" pitchFamily="34" charset="0"/>
                    <a:ea typeface="微软雅黑" pitchFamily="34" charset="-122"/>
                    <a:cs typeface="Times New Roman" pitchFamily="34" charset="-120"/>
                  </a:rPr>
                  <a:t>求平面向量数量积的方法</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（定义）若已知向量的模及夹角，则直接利用公式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800" b="0" i="0" dirty="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的夹角）.</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（几何意义）若已知一向量的模及另一向量在该向量上的投影的数量</a:t>
                </a:r>
                <a:r>
                  <a:rPr lang="en-US" altLang="zh-CN" sz="1800" b="0" i="0">
                    <a:solidFill>
                      <a:srgbClr val="003760"/>
                    </a:solidFill>
                    <a:latin typeface="Times New Roman" pitchFamily="34" charset="0"/>
                    <a:ea typeface="微软雅黑" pitchFamily="34" charset="-122"/>
                    <a:cs typeface="Times New Roman" pitchFamily="34" charset="-120"/>
                  </a:rPr>
                  <a:t>，可利用数量积的几何意义求</a:t>
                </a:r>
              </a:p>
              <a:p>
                <a:pPr latinLnBrk="1">
                  <a:lnSpc>
                    <a:spcPts val="3300"/>
                  </a:lnSpc>
                </a:pP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注</a:t>
                </a:r>
                <a:r>
                  <a:rPr lang="en-US" altLang="zh-CN" sz="1800" b="0" i="0" dirty="0">
                    <a:solidFill>
                      <a:srgbClr val="003760"/>
                    </a:solidFill>
                    <a:latin typeface="Times New Roman" pitchFamily="34" charset="0"/>
                    <a:ea typeface="微软雅黑" pitchFamily="34" charset="-122"/>
                    <a:cs typeface="Times New Roman" pitchFamily="34" charset="-120"/>
                  </a:rPr>
                  <a:t>：遇到多项式一般要先展开再求值.</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1" i="0" dirty="0">
                    <a:solidFill>
                      <a:srgbClr val="003760"/>
                    </a:solidFill>
                    <a:latin typeface="Times New Roman" pitchFamily="34" charset="0"/>
                    <a:ea typeface="微软雅黑" pitchFamily="34" charset="-122"/>
                    <a:cs typeface="Times New Roman" pitchFamily="34" charset="-120"/>
                  </a:rPr>
                  <a:t>求平面向量数量积的步骤</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利用定义求</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分别求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b="0" i="0" dirty="0">
                    <a:solidFill>
                      <a:srgbClr val="003760"/>
                    </a:solidFill>
                    <a:latin typeface="Times New Roman" pitchFamily="34" charset="0"/>
                    <a:ea typeface="微软雅黑" pitchFamily="34" charset="-122"/>
                    <a:cs typeface="Times New Roman" pitchFamily="34" charset="-120"/>
                  </a:rPr>
                  <a:t>求数量积，即</a:t>
                </a:r>
                <a14:m>
                  <m:oMath xmlns:m="http://schemas.openxmlformats.org/officeDocument/2006/math">
                    <m:r>
                      <a:rPr lang="en-US" altLang="zh-CN" b="1" i="1">
                        <a:solidFill>
                          <a:srgbClr val="003760"/>
                        </a:solidFill>
                        <a:latin typeface="Cambria Math" pitchFamily="34" charset="0"/>
                        <a:ea typeface="Cambria Math" pitchFamily="34" charset="-122"/>
                        <a:cs typeface="Cambria Math" pitchFamily="34" charset="-120"/>
                      </a:rPr>
                      <m:t>𝒂</m:t>
                    </m:r>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𝒃</m:t>
                    </m:r>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𝒂</m:t>
                    </m:r>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𝒃</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P_6_BD#78ddb741c?vcp=1&amp;pid=56aba0f20&amp;color=0,55,96&amp;vtp=1&amp;bt=1&amp;bbb=1&amp;hb=1"/>
              <p:cNvSpPr>
                <a:spLocks noRot="1" noChangeAspect="1" noMove="1" noResize="1" noEditPoints="1" noAdjustHandles="1" noChangeArrowheads="1" noChangeShapeType="1" noTextEdit="1"/>
              </p:cNvSpPr>
              <p:nvPr/>
            </p:nvSpPr>
            <p:spPr>
              <a:xfrm>
                <a:off x="502920" y="1664385"/>
                <a:ext cx="10570464" cy="3703955"/>
              </a:xfrm>
              <a:prstGeom prst="rect">
                <a:avLst/>
              </a:prstGeom>
              <a:blipFill>
                <a:blip r:embed="rId3"/>
                <a:stretch>
                  <a:fillRect l="-577" r="-980" b="-3783"/>
                </a:stretch>
              </a:blipFill>
              <a:ln/>
            </p:spPr>
            <p:txBody>
              <a:bodyPr/>
              <a:lstStyle/>
              <a:p>
                <a:r>
                  <a:rPr lang="zh-CN" altLang="en-US">
                    <a:noFill/>
                  </a:rPr>
                  <a:t> </a:t>
                </a:r>
              </a:p>
            </p:txBody>
          </p:sp>
        </mc:Fallback>
      </mc:AlternateContent>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5bed3ff3c.fixed?vcp=1&amp;color=0,55,96&amp;tib=255,255,255&amp;vtp=1" descr="preencoded.png"/>
          <p:cNvPicPr>
            <a:picLocks noChangeAspect="1"/>
          </p:cNvPicPr>
          <p:nvPr/>
        </p:nvPicPr>
        <p:blipFill>
          <a:blip r:embed="rId3"/>
          <a:stretch>
            <a:fillRect/>
          </a:stretch>
        </p:blipFill>
        <p:spPr>
          <a:xfrm>
            <a:off x="4645152" y="2020824"/>
            <a:ext cx="2843784" cy="1344168"/>
          </a:xfrm>
          <a:prstGeom prst="rect">
            <a:avLst/>
          </a:prstGeom>
        </p:spPr>
      </p:pic>
      <p:sp>
        <p:nvSpPr>
          <p:cNvPr id="3" name="C_1_BD#5bed3ff3c.fixed?vcp=1&amp;color=61,88,159&amp;vtp=1&amp;bbb=1"/>
          <p:cNvSpPr/>
          <p:nvPr/>
        </p:nvSpPr>
        <p:spPr>
          <a:xfrm>
            <a:off x="4645152" y="2093976"/>
            <a:ext cx="2880360"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第八章</a:t>
            </a:r>
            <a:endParaRPr lang="en-US" altLang="zh-CN" sz="5400" dirty="0"/>
          </a:p>
        </p:txBody>
      </p:sp>
      <p:sp>
        <p:nvSpPr>
          <p:cNvPr id="4" name="C_1_BD#5bed3ff3c.fixed?vcp=1&amp;color=61,88,159&amp;vtp=1&amp;bbb=1"/>
          <p:cNvSpPr/>
          <p:nvPr/>
        </p:nvSpPr>
        <p:spPr>
          <a:xfrm>
            <a:off x="0" y="3529584"/>
            <a:ext cx="12188952"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向量的数量积与三角恒等变换</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22_1#1fdc27da1?vaa=1&amp;vcp=1&amp;vop=1&amp;pid=56aba0f20&amp;color=0,55,96&amp;vtp=1&amp;bt=1&amp;bbb=1&amp;hb=1"/>
              <p:cNvSpPr/>
              <p:nvPr/>
            </p:nvSpPr>
            <p:spPr>
              <a:xfrm>
                <a:off x="502920" y="1307039"/>
                <a:ext cx="10570464" cy="820547"/>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1-1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[山东泰安2025高一月考]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已知圆</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的直径</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把圆分成上、下两个半圆，点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𝐶</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分别在上</a:t>
                </a:r>
                <a:r>
                  <a:rPr lang="en-US" altLang="zh-CN" sz="1800" b="0" i="0">
                    <a:solidFill>
                      <a:srgbClr val="003760"/>
                    </a:solidFill>
                    <a:latin typeface="Times New Roman" pitchFamily="34" charset="0"/>
                    <a:ea typeface="微软雅黑" pitchFamily="34" charset="-122"/>
                    <a:cs typeface="Times New Roman" pitchFamily="34" charset="-120"/>
                  </a:rPr>
                  <a:t>、下半圆上</a:t>
                </a:r>
              </a:p>
              <a:p>
                <a:pPr latinLnBrk="1">
                  <a:lnSpc>
                    <a:spcPts val="36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都不与A，B点重合），若</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AC</m:t>
                    </m:r>
                    <m:r>
                      <a:rPr lang="en-US" altLang="zh-CN" b="0" i="0" smtClean="0">
                        <a:solidFill>
                          <a:srgbClr val="003760"/>
                        </a:solidFill>
                        <a:latin typeface="Cambria Math" pitchFamily="34" charset="0"/>
                        <a:ea typeface="Cambria Math" pitchFamily="34" charset="-122"/>
                        <a:cs typeface="Cambria Math" pitchFamily="34" charset="-120"/>
                      </a:rPr>
                      <m:t>=2</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AD</m:t>
                    </m:r>
                    <m:r>
                      <a:rPr lang="en-US" altLang="zh-CN" b="0" i="0" smtClean="0">
                        <a:solidFill>
                          <a:srgbClr val="003760"/>
                        </a:solidFill>
                        <a:latin typeface="Cambria Math" pitchFamily="34" charset="0"/>
                        <a:ea typeface="Cambria Math" pitchFamily="34" charset="-122"/>
                        <a:cs typeface="Cambria Math" pitchFamily="34" charset="-120"/>
                      </a:rPr>
                      <m:t>=1</m:t>
                    </m:r>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m:rPr>
                            <m:sty m:val="p"/>
                          </m:rPr>
                          <a:rPr lang="en-US" altLang="zh-CN" b="0" i="0">
                            <a:solidFill>
                              <a:srgbClr val="003760"/>
                            </a:solidFill>
                            <a:latin typeface="Cambria Math" pitchFamily="34" charset="0"/>
                            <a:ea typeface="Cambria Math" pitchFamily="34" charset="-122"/>
                            <a:cs typeface="Cambria Math" pitchFamily="34" charset="-120"/>
                          </a:rPr>
                          <m:t>AB</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m:rPr>
                            <m:sty m:val="p"/>
                          </m:rPr>
                          <a:rPr lang="en-US" altLang="zh-CN" b="0" i="0">
                            <a:solidFill>
                              <a:srgbClr val="003760"/>
                            </a:solidFill>
                            <a:latin typeface="Cambria Math" pitchFamily="34" charset="0"/>
                            <a:ea typeface="Cambria Math" pitchFamily="34" charset="-122"/>
                            <a:cs typeface="Cambria Math" pitchFamily="34" charset="-120"/>
                          </a:rPr>
                          <m:t>DC</m:t>
                        </m:r>
                      </m:e>
                    </m:acc>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i="0">
                    <a:solidFill>
                      <a:srgbClr val="003760"/>
                    </a:solidFill>
                    <a:latin typeface="SimSun" pitchFamily="34" charset="0"/>
                    <a:ea typeface="SimSun" pitchFamily="34" charset="-122"/>
                    <a:cs typeface="SimSun" pitchFamily="34" charset="-120"/>
                  </a:rPr>
                  <a:t>___</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B_6_BD.22_1#1fdc27da1?vaa=1&amp;vcp=1&amp;vop=1&amp;pid=56aba0f20&amp;color=0,55,96&amp;vtp=1&amp;bt=1&amp;bbb=1&amp;hb=1"/>
              <p:cNvSpPr>
                <a:spLocks noRot="1" noChangeAspect="1" noMove="1" noResize="1" noEditPoints="1" noAdjustHandles="1" noChangeArrowheads="1" noChangeShapeType="1" noTextEdit="1"/>
              </p:cNvSpPr>
              <p:nvPr/>
            </p:nvSpPr>
            <p:spPr>
              <a:xfrm>
                <a:off x="502920" y="1307039"/>
                <a:ext cx="10570464" cy="820547"/>
              </a:xfrm>
              <a:prstGeom prst="rect">
                <a:avLst/>
              </a:prstGeom>
              <a:blipFill>
                <a:blip r:embed="rId3"/>
                <a:stretch>
                  <a:fillRect l="-1384" r="-346" b="-17037"/>
                </a:stretch>
              </a:blipFill>
              <a:ln/>
            </p:spPr>
            <p:txBody>
              <a:bodyPr/>
              <a:lstStyle/>
              <a:p>
                <a:r>
                  <a:rPr lang="zh-CN" altLang="en-US">
                    <a:noFill/>
                  </a:rPr>
                  <a:t> </a:t>
                </a:r>
              </a:p>
            </p:txBody>
          </p:sp>
        </mc:Fallback>
      </mc:AlternateContent>
      <p:sp>
        <p:nvSpPr>
          <p:cNvPr id="3" name="QB_6_AN.24_1#1fdc27da1.blank?vaa=1&amp;vcp=1&amp;vop=1&amp;pid=56aba0f20&amp;color=0,55,96&amp;vpa=3&amp;vtp=1"/>
          <p:cNvSpPr/>
          <p:nvPr/>
        </p:nvSpPr>
        <p:spPr>
          <a:xfrm>
            <a:off x="6397308" y="1762269"/>
            <a:ext cx="31115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3</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B_6_AS.23_1#1fdc27da1?vaa=1&amp;vcp=1&amp;vop=1&amp;pid=56aba0f20&amp;color=0,55,96&amp;vtp=1&amp;bbb=1"/>
              <p:cNvSpPr/>
              <p:nvPr/>
            </p:nvSpPr>
            <p:spPr>
              <a:xfrm>
                <a:off x="502920" y="2127459"/>
                <a:ext cx="10570464" cy="363665"/>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依题意，连接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，如图所示.</a:t>
                </a:r>
                <a:endParaRPr lang="en-US" altLang="zh-CN" sz="1800" dirty="0">
                  <a:solidFill>
                    <a:srgbClr val="003760"/>
                  </a:solidFill>
                </a:endParaRPr>
              </a:p>
            </p:txBody>
          </p:sp>
        </mc:Choice>
        <mc:Fallback xmlns="">
          <p:sp>
            <p:nvSpPr>
              <p:cNvPr id="4" name="QB_6_AS.23_1#1fdc27da1?vaa=1&amp;vcp=1&amp;vop=1&amp;pid=56aba0f20&amp;color=0,55,96&amp;vtp=1&amp;bbb=1"/>
              <p:cNvSpPr>
                <a:spLocks noRot="1" noChangeAspect="1" noMove="1" noResize="1" noEditPoints="1" noAdjustHandles="1" noChangeArrowheads="1" noChangeShapeType="1" noTextEdit="1"/>
              </p:cNvSpPr>
              <p:nvPr/>
            </p:nvSpPr>
            <p:spPr>
              <a:xfrm>
                <a:off x="502920" y="2127459"/>
                <a:ext cx="10570464" cy="363665"/>
              </a:xfrm>
              <a:prstGeom prst="rect">
                <a:avLst/>
              </a:prstGeom>
              <a:blipFill>
                <a:blip r:embed="rId4"/>
                <a:stretch>
                  <a:fillRect l="-1384" b="-36667"/>
                </a:stretch>
              </a:blipFill>
              <a:ln/>
            </p:spPr>
            <p:txBody>
              <a:bodyPr/>
              <a:lstStyle/>
              <a:p>
                <a:r>
                  <a:rPr lang="zh-CN" altLang="en-US">
                    <a:noFill/>
                  </a:rPr>
                  <a:t> </a:t>
                </a:r>
              </a:p>
            </p:txBody>
          </p:sp>
        </mc:Fallback>
      </mc:AlternateContent>
      <p:pic>
        <p:nvPicPr>
          <p:cNvPr id="5" name="QB_6_AS.23_2#1fdc27da1?vaa=1&amp;vcp=1&amp;vop=1&amp;pid=56aba0f20&amp;color=0,55,96&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138928" y="2618949"/>
            <a:ext cx="1307592" cy="11704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6" name="QB_6_AS.23_3#1fdc27da1?vaa=1&amp;vcp=1&amp;vop=1&amp;pid=56aba0f20&amp;color=0,55,96&amp;vtp=1&amp;bbb=1&amp;hb=1"/>
              <p:cNvSpPr/>
              <p:nvPr/>
            </p:nvSpPr>
            <p:spPr>
              <a:xfrm>
                <a:off x="502920" y="3927049"/>
                <a:ext cx="10570464" cy="939800"/>
              </a:xfrm>
              <a:prstGeom prst="rect">
                <a:avLst/>
              </a:prstGeom>
              <a:noFill/>
              <a:ln/>
            </p:spPr>
            <p:txBody>
              <a:bodyPr wrap="none" lIns="0" tIns="0" rIns="0" bIns="0" rtlCol="0" anchor="t"/>
              <a:lstStyle/>
              <a:p>
                <a:pPr algn="l" latinLnBrk="1">
                  <a:lnSpc>
                    <a:spcPts val="3700"/>
                  </a:lnSpc>
                </a:pP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是直径，所以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𝐴𝐶</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𝐴𝐷</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𝐵𝐷</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𝐶𝐴𝐵</m:t>
                    </m:r>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7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𝐵𝐴𝐷</m:t>
                    </m:r>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𝐴𝐷</m:t>
                        </m:r>
                      </m:e>
                    </m:acc>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100"/>
                  </a:lnSpc>
                </a:pPr>
                <a:endParaRPr lang="en-US" altLang="zh-CN" dirty="0"/>
              </a:p>
            </p:txBody>
          </p:sp>
        </mc:Choice>
        <mc:Fallback xmlns="">
          <p:sp>
            <p:nvSpPr>
              <p:cNvPr id="6" name="QB_6_AS.23_3#1fdc27da1?vaa=1&amp;vcp=1&amp;vop=1&amp;pid=56aba0f20&amp;color=0,55,96&amp;vtp=1&amp;bbb=1&amp;hb=1"/>
              <p:cNvSpPr>
                <a:spLocks noRot="1" noChangeAspect="1" noMove="1" noResize="1" noEditPoints="1" noAdjustHandles="1" noChangeArrowheads="1" noChangeShapeType="1" noTextEdit="1"/>
              </p:cNvSpPr>
              <p:nvPr/>
            </p:nvSpPr>
            <p:spPr>
              <a:xfrm>
                <a:off x="502920" y="3927049"/>
                <a:ext cx="10570464" cy="939800"/>
              </a:xfrm>
              <a:prstGeom prst="rect">
                <a:avLst/>
              </a:prstGeom>
              <a:blipFill>
                <a:blip r:embed="rId6"/>
                <a:stretch>
                  <a:fillRect l="-1384" b="-909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B_6_AS.23_3#1fdc27da1?vaa=1&amp;vcp=1&amp;vop=1&amp;pid=56aba0f20&amp;color=0,55,96&amp;vtp=1&amp;bbb=1&amp;hb=1">
                <a:extLst>
                  <a:ext uri="{FF2B5EF4-FFF2-40B4-BE49-F238E27FC236}">
                    <a16:creationId xmlns:a16="http://schemas.microsoft.com/office/drawing/2014/main" id="{4ED68C40-F83F-759E-C9DE-71C072E7ADE7}"/>
                  </a:ext>
                </a:extLst>
              </p:cNvPr>
              <p:cNvSpPr/>
              <p:nvPr/>
            </p:nvSpPr>
            <p:spPr>
              <a:xfrm>
                <a:off x="502920" y="4866849"/>
                <a:ext cx="10570464" cy="858647"/>
              </a:xfrm>
              <a:prstGeom prst="rect">
                <a:avLst/>
              </a:prstGeom>
              <a:noFill/>
              <a:ln/>
            </p:spPr>
            <p:txBody>
              <a:bodyPr wrap="square" lIns="0" tIns="0" rIns="0" bIns="0" rtlCol="0" anchor="t"/>
              <a:lstStyle/>
              <a:p>
                <a:pPr latinLnBrk="1">
                  <a:lnSpc>
                    <a:spcPts val="3600"/>
                  </a:lnSpc>
                </a:pPr>
                <a:r>
                  <a:rPr lang="en-US" altLang="zh-CN"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𝐷𝐶</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𝐴𝐶</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𝐴𝐷</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𝐴𝐶</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𝐴𝐷</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𝐴𝐶</m:t>
                        </m:r>
                      </m:e>
                    </m:acc>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𝐶𝐴𝐵</m:t>
                    </m:r>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𝐴𝐷</m:t>
                        </m:r>
                      </m:e>
                    </m:acc>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𝐵𝐴𝐷</m:t>
                    </m:r>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𝐴𝐶</m:t>
                        </m:r>
                      </m:e>
                    </m:acc>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𝐴𝐷</m:t>
                        </m:r>
                      </m:e>
                    </m:acc>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=4−1=3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8" name="QB_6_AS.23_3#1fdc27da1?vaa=1&amp;vcp=1&amp;vop=1&amp;pid=56aba0f20&amp;color=0,55,96&amp;vtp=1&amp;bbb=1&amp;hb=1">
                <a:extLst>
                  <a:ext uri="{FF2B5EF4-FFF2-40B4-BE49-F238E27FC236}">
                    <a16:creationId xmlns:a16="http://schemas.microsoft.com/office/drawing/2014/main" id="{4ED68C40-F83F-759E-C9DE-71C072E7ADE7}"/>
                  </a:ext>
                </a:extLst>
              </p:cNvPr>
              <p:cNvSpPr>
                <a:spLocks noRot="1" noChangeAspect="1" noMove="1" noResize="1" noEditPoints="1" noAdjustHandles="1" noChangeArrowheads="1" noChangeShapeType="1" noTextEdit="1"/>
              </p:cNvSpPr>
              <p:nvPr/>
            </p:nvSpPr>
            <p:spPr>
              <a:xfrm>
                <a:off x="502920" y="4866849"/>
                <a:ext cx="10570464" cy="858647"/>
              </a:xfrm>
              <a:prstGeom prst="rect">
                <a:avLst/>
              </a:prstGeom>
              <a:blipFill>
                <a:blip r:embed="rId7"/>
                <a:stretch>
                  <a:fillRect l="-1384" b="-163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bg/>
                                          </p:spTgt>
                                        </p:tgtEl>
                                        <p:attrNameLst>
                                          <p:attrName>style.visibility</p:attrName>
                                        </p:attrNameLst>
                                      </p:cBhvr>
                                      <p:to>
                                        <p:strVal val="visible"/>
                                      </p:to>
                                    </p:set>
                                    <p:animEffect transition="in" filter="fade">
                                      <p:cBhvr>
                                        <p:cTn id="22" dur="500"/>
                                        <p:tgtEl>
                                          <p:spTgt spid="6">
                                            <p:bg/>
                                          </p:spTgt>
                                        </p:tgtEl>
                                      </p:cBhvr>
                                    </p:animEffect>
                                    <p:anim calcmode="lin" valueType="num">
                                      <p:cBhvr>
                                        <p:cTn id="23" dur="500" fill="hold"/>
                                        <p:tgtEl>
                                          <p:spTgt spid="6">
                                            <p:bg/>
                                          </p:spTgt>
                                        </p:tgtEl>
                                        <p:attrNameLst>
                                          <p:attrName>ppt_x</p:attrName>
                                        </p:attrNameLst>
                                      </p:cBhvr>
                                      <p:tavLst>
                                        <p:tav tm="0">
                                          <p:val>
                                            <p:strVal val="#ppt_x"/>
                                          </p:val>
                                        </p:tav>
                                        <p:tav tm="100000">
                                          <p:val>
                                            <p:strVal val="#ppt_x"/>
                                          </p:val>
                                        </p:tav>
                                      </p:tavLst>
                                    </p:anim>
                                    <p:anim calcmode="lin" valueType="num">
                                      <p:cBhvr>
                                        <p:cTn id="24" dur="500" fill="hold"/>
                                        <p:tgtEl>
                                          <p:spTgt spid="6">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fade">
                                      <p:cBhvr>
                                        <p:cTn id="27" dur="500"/>
                                        <p:tgtEl>
                                          <p:spTgt spid="6">
                                            <p:txEl>
                                              <p:pRg st="0" end="0"/>
                                            </p:txEl>
                                          </p:spTgt>
                                        </p:tgtEl>
                                      </p:cBhvr>
                                    </p:animEffect>
                                    <p:anim calcmode="lin" valueType="num">
                                      <p:cBhvr>
                                        <p:cTn id="2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anim calcmode="lin" valueType="num">
                                      <p:cBhvr>
                                        <p:cTn id="3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1" end="1"/>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8">
                                            <p:bg/>
                                          </p:spTgt>
                                        </p:tgtEl>
                                        <p:attrNameLst>
                                          <p:attrName>style.visibility</p:attrName>
                                        </p:attrNameLst>
                                      </p:cBhvr>
                                      <p:to>
                                        <p:strVal val="visible"/>
                                      </p:to>
                                    </p:set>
                                    <p:animEffect transition="in" filter="fade">
                                      <p:cBhvr>
                                        <p:cTn id="37" dur="500"/>
                                        <p:tgtEl>
                                          <p:spTgt spid="8">
                                            <p:bg/>
                                          </p:spTgt>
                                        </p:tgtEl>
                                      </p:cBhvr>
                                    </p:animEffect>
                                    <p:anim calcmode="lin" valueType="num">
                                      <p:cBhvr>
                                        <p:cTn id="38" dur="500" fill="hold"/>
                                        <p:tgtEl>
                                          <p:spTgt spid="8">
                                            <p:bg/>
                                          </p:spTgt>
                                        </p:tgtEl>
                                        <p:attrNameLst>
                                          <p:attrName>ppt_x</p:attrName>
                                        </p:attrNameLst>
                                      </p:cBhvr>
                                      <p:tavLst>
                                        <p:tav tm="0">
                                          <p:val>
                                            <p:strVal val="#ppt_x"/>
                                          </p:val>
                                        </p:tav>
                                        <p:tav tm="100000">
                                          <p:val>
                                            <p:strVal val="#ppt_x"/>
                                          </p:val>
                                        </p:tav>
                                      </p:tavLst>
                                    </p:anim>
                                    <p:anim calcmode="lin" valueType="num">
                                      <p:cBhvr>
                                        <p:cTn id="39" dur="500" fill="hold"/>
                                        <p:tgtEl>
                                          <p:spTgt spid="8">
                                            <p:bg/>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anim calcmode="lin" valueType="num">
                                      <p:cBhvr>
                                        <p:cTn id="4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44"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8"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26_1#db38753e0?vcp=1&amp;vop=1&amp;pid=56aba0f20&amp;color=0,55,96&amp;vtp=1&amp;bt=1&amp;bbb=1"/>
              <p:cNvSpPr/>
              <p:nvPr/>
            </p:nvSpPr>
            <p:spPr>
              <a:xfrm>
                <a:off x="502920" y="1939308"/>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1-2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.满足下列条件时，分别求</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的数量积.</a:t>
                </a:r>
                <a:endParaRPr lang="en-US" altLang="zh-CN" sz="1800" dirty="0"/>
              </a:p>
            </p:txBody>
          </p:sp>
        </mc:Choice>
        <mc:Fallback xmlns="">
          <p:sp>
            <p:nvSpPr>
              <p:cNvPr id="2" name="QO_6_BD.26_1#db38753e0?vcp=1&amp;vop=1&amp;pid=56aba0f20&amp;color=0,55,96&amp;vtp=1&amp;bt=1&amp;bbb=1"/>
              <p:cNvSpPr>
                <a:spLocks noRot="1" noChangeAspect="1" noMove="1" noResize="1" noEditPoints="1" noAdjustHandles="1" noChangeArrowheads="1" noChangeShapeType="1" noTextEdit="1"/>
              </p:cNvSpPr>
              <p:nvPr/>
            </p:nvSpPr>
            <p:spPr>
              <a:xfrm>
                <a:off x="502920" y="1939308"/>
                <a:ext cx="10570464" cy="360680"/>
              </a:xfrm>
              <a:prstGeom prst="rect">
                <a:avLst/>
              </a:prstGeom>
              <a:blipFill>
                <a:blip r:embed="rId3"/>
                <a:stretch>
                  <a:fillRect l="-1384"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BD.27_1#64d9d828c?vcp=1&amp;vop=1&amp;pid=db38753e0&amp;color=0,55,96&amp;vtp=1&amp;bbb=1"/>
              <p:cNvSpPr/>
              <p:nvPr/>
            </p:nvSpPr>
            <p:spPr>
              <a:xfrm>
                <a:off x="502920" y="2353391"/>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BD.27_1#64d9d828c?vcp=1&amp;vop=1&amp;pid=db38753e0&amp;color=0,55,96&amp;vtp=1&amp;bbb=1"/>
              <p:cNvSpPr>
                <a:spLocks noRot="1" noChangeAspect="1" noMove="1" noResize="1" noEditPoints="1" noAdjustHandles="1" noChangeArrowheads="1" noChangeShapeType="1" noTextEdit="1"/>
              </p:cNvSpPr>
              <p:nvPr/>
            </p:nvSpPr>
            <p:spPr>
              <a:xfrm>
                <a:off x="502920" y="2353391"/>
                <a:ext cx="10570464" cy="360680"/>
              </a:xfrm>
              <a:prstGeom prst="rect">
                <a:avLst/>
              </a:prstGeom>
              <a:blipFill>
                <a:blip r:embed="rId4"/>
                <a:stretch>
                  <a:fillRect l="-1384"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28_1#64d9d828c?vcp=1&amp;vop=1&amp;pid=db38753e0&amp;color=0,55,96&amp;vtp=1&amp;bbb=1"/>
              <p:cNvSpPr/>
              <p:nvPr/>
            </p:nvSpPr>
            <p:spPr>
              <a:xfrm>
                <a:off x="502920" y="2726708"/>
                <a:ext cx="10570464" cy="391859"/>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由已知及向量的数量积公式可得，若</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7_AN.28_1#64d9d828c?vcp=1&amp;vop=1&amp;pid=db38753e0&amp;color=0,55,96&amp;vtp=1&amp;bbb=1"/>
              <p:cNvSpPr>
                <a:spLocks noRot="1" noChangeAspect="1" noMove="1" noResize="1" noEditPoints="1" noAdjustHandles="1" noChangeArrowheads="1" noChangeShapeType="1" noTextEdit="1"/>
              </p:cNvSpPr>
              <p:nvPr/>
            </p:nvSpPr>
            <p:spPr>
              <a:xfrm>
                <a:off x="502920" y="2726708"/>
                <a:ext cx="10570464" cy="391859"/>
              </a:xfrm>
              <a:prstGeom prst="rect">
                <a:avLst/>
              </a:prstGeom>
              <a:blipFill>
                <a:blip r:embed="rId5"/>
                <a:stretch>
                  <a:fillRect l="-1384" b="-3538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BD.29_1#827d645a7?vcp=1&amp;vop=1&amp;pid=db38753e0&amp;color=0,55,96&amp;vtp=1&amp;bbb=1"/>
              <p:cNvSpPr/>
              <p:nvPr/>
            </p:nvSpPr>
            <p:spPr>
              <a:xfrm>
                <a:off x="502920" y="3128727"/>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7_BD.29_1#827d645a7?vcp=1&amp;vop=1&amp;pid=db38753e0&amp;color=0,55,96&amp;vtp=1&amp;bbb=1"/>
              <p:cNvSpPr>
                <a:spLocks noRot="1" noChangeAspect="1" noMove="1" noResize="1" noEditPoints="1" noAdjustHandles="1" noChangeArrowheads="1" noChangeShapeType="1" noTextEdit="1"/>
              </p:cNvSpPr>
              <p:nvPr/>
            </p:nvSpPr>
            <p:spPr>
              <a:xfrm>
                <a:off x="502920" y="3128727"/>
                <a:ext cx="10570464" cy="363665"/>
              </a:xfrm>
              <a:prstGeom prst="rect">
                <a:avLst/>
              </a:prstGeom>
              <a:blipFill>
                <a:blip r:embed="rId6"/>
                <a:stretch>
                  <a:fillRect l="-1384"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7_AN.30_1#827d645a7?vcp=1&amp;vop=1&amp;pid=db38753e0&amp;color=0,55,96&amp;vtp=1&amp;bbb=1"/>
              <p:cNvSpPr/>
              <p:nvPr/>
            </p:nvSpPr>
            <p:spPr>
              <a:xfrm>
                <a:off x="502920" y="3493217"/>
                <a:ext cx="10570464"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，则当两向量同向时，其夹角为</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，此时，</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当</a:t>
                </a:r>
                <a:r>
                  <a:rPr lang="en-US" altLang="zh-CN" sz="1800" b="0" i="0">
                    <a:solidFill>
                      <a:srgbClr val="003760"/>
                    </a:solidFill>
                    <a:latin typeface="Times New Roman" pitchFamily="34" charset="0"/>
                    <a:ea typeface="微软雅黑" pitchFamily="34" charset="-122"/>
                    <a:cs typeface="Times New Roman" pitchFamily="34" charset="-120"/>
                  </a:rPr>
                  <a:t>两向量反向时</a:t>
                </a:r>
                <a:r>
                  <a:rPr lang="en-US" altLang="zh-CN" sz="1800" b="0" i="0" dirty="0">
                    <a:solidFill>
                      <a:srgbClr val="003760"/>
                    </a:solidFill>
                    <a:latin typeface="Times New Roman" pitchFamily="34" charset="0"/>
                    <a:ea typeface="微软雅黑" pitchFamily="34" charset="-122"/>
                    <a:cs typeface="Times New Roman" pitchFamily="34" charset="-120"/>
                  </a:rPr>
                  <a:t>，其夹角为</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180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，此时</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180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7_AN.30_1#827d645a7?vcp=1&amp;vop=1&amp;pid=db38753e0&amp;color=0,55,96&amp;vtp=1&amp;bbb=1"/>
              <p:cNvSpPr>
                <a:spLocks noRot="1" noChangeAspect="1" noMove="1" noResize="1" noEditPoints="1" noAdjustHandles="1" noChangeArrowheads="1" noChangeShapeType="1" noTextEdit="1"/>
              </p:cNvSpPr>
              <p:nvPr/>
            </p:nvSpPr>
            <p:spPr>
              <a:xfrm>
                <a:off x="502920" y="3493217"/>
                <a:ext cx="10570464" cy="770255"/>
              </a:xfrm>
              <a:prstGeom prst="rect">
                <a:avLst/>
              </a:prstGeom>
              <a:blipFill>
                <a:blip r:embed="rId7"/>
                <a:stretch>
                  <a:fillRect l="-1384" b="-1904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7_BD.31_1#daf20c5ba?vcp=1&amp;vop=1&amp;pid=db38753e0&amp;color=0,55,96&amp;vtp=1&amp;bbb=1"/>
              <p:cNvSpPr/>
              <p:nvPr/>
            </p:nvSpPr>
            <p:spPr>
              <a:xfrm>
                <a:off x="502920" y="4316875"/>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（3）</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7" name="QO_7_BD.31_1#daf20c5ba?vcp=1&amp;vop=1&amp;pid=db38753e0&amp;color=0,55,96&amp;vtp=1&amp;bbb=1"/>
              <p:cNvSpPr>
                <a:spLocks noRot="1" noChangeAspect="1" noMove="1" noResize="1" noEditPoints="1" noAdjustHandles="1" noChangeArrowheads="1" noChangeShapeType="1" noTextEdit="1"/>
              </p:cNvSpPr>
              <p:nvPr/>
            </p:nvSpPr>
            <p:spPr>
              <a:xfrm>
                <a:off x="502920" y="4316875"/>
                <a:ext cx="10570464" cy="363665"/>
              </a:xfrm>
              <a:prstGeom prst="rect">
                <a:avLst/>
              </a:prstGeom>
              <a:blipFill>
                <a:blip r:embed="rId8"/>
                <a:stretch>
                  <a:fillRect l="-1384"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O_7_AN.32_1#daf20c5ba?vcp=1&amp;vop=1&amp;pid=db38753e0&amp;color=0,55,96&amp;vtp=1&amp;bbb=1"/>
              <p:cNvSpPr/>
              <p:nvPr/>
            </p:nvSpPr>
            <p:spPr>
              <a:xfrm>
                <a:off x="502920" y="4732165"/>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，则其夹角为</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90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90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8" name="QO_7_AN.32_1#daf20c5ba?vcp=1&amp;vop=1&amp;pid=db38753e0&amp;color=0,55,96&amp;vtp=1&amp;bbb=1"/>
              <p:cNvSpPr>
                <a:spLocks noRot="1" noChangeAspect="1" noMove="1" noResize="1" noEditPoints="1" noAdjustHandles="1" noChangeArrowheads="1" noChangeShapeType="1" noTextEdit="1"/>
              </p:cNvSpPr>
              <p:nvPr/>
            </p:nvSpPr>
            <p:spPr>
              <a:xfrm>
                <a:off x="502920" y="4732165"/>
                <a:ext cx="10570464" cy="360680"/>
              </a:xfrm>
              <a:prstGeom prst="rect">
                <a:avLst/>
              </a:prstGeom>
              <a:blipFill>
                <a:blip r:embed="rId9"/>
                <a:stretch>
                  <a:fillRect l="-1384" b="-4067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bg/>
                                          </p:spTgt>
                                        </p:tgtEl>
                                        <p:attrNameLst>
                                          <p:attrName>style.visibility</p:attrName>
                                        </p:attrNameLst>
                                      </p:cBhvr>
                                      <p:to>
                                        <p:strVal val="visible"/>
                                      </p:to>
                                    </p:set>
                                    <p:animEffect transition="in" filter="fade">
                                      <p:cBhvr>
                                        <p:cTn id="19" dur="500"/>
                                        <p:tgtEl>
                                          <p:spTgt spid="6">
                                            <p:bg/>
                                          </p:spTgt>
                                        </p:tgtEl>
                                      </p:cBhvr>
                                    </p:animEffect>
                                    <p:anim calcmode="lin" valueType="num">
                                      <p:cBhvr>
                                        <p:cTn id="20" dur="500" fill="hold"/>
                                        <p:tgtEl>
                                          <p:spTgt spid="6">
                                            <p:bg/>
                                          </p:spTgt>
                                        </p:tgtEl>
                                        <p:attrNameLst>
                                          <p:attrName>ppt_x</p:attrName>
                                        </p:attrNameLst>
                                      </p:cBhvr>
                                      <p:tavLst>
                                        <p:tav tm="0">
                                          <p:val>
                                            <p:strVal val="#ppt_x"/>
                                          </p:val>
                                        </p:tav>
                                        <p:tav tm="100000">
                                          <p:val>
                                            <p:strVal val="#ppt_x"/>
                                          </p:val>
                                        </p:tav>
                                      </p:tavLst>
                                    </p:anim>
                                    <p:anim calcmode="lin" valueType="num">
                                      <p:cBhvr>
                                        <p:cTn id="21" dur="500" fill="hold"/>
                                        <p:tgtEl>
                                          <p:spTgt spid="6">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500"/>
                                        <p:tgtEl>
                                          <p:spTgt spid="6">
                                            <p:txEl>
                                              <p:pRg st="0" end="0"/>
                                            </p:txEl>
                                          </p:spTgt>
                                        </p:tgtEl>
                                      </p:cBhvr>
                                    </p:animEffect>
                                    <p:anim calcmode="lin" valueType="num">
                                      <p:cBhvr>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6">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anim calcmode="lin" valueType="num">
                                      <p:cBhvr>
                                        <p:cTn id="3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8">
                                            <p:bg/>
                                          </p:spTgt>
                                        </p:tgtEl>
                                        <p:attrNameLst>
                                          <p:attrName>style.visibility</p:attrName>
                                        </p:attrNameLst>
                                      </p:cBhvr>
                                      <p:to>
                                        <p:strVal val="visible"/>
                                      </p:to>
                                    </p:set>
                                    <p:animEffect transition="in" filter="fade">
                                      <p:cBhvr>
                                        <p:cTn id="36" dur="500"/>
                                        <p:tgtEl>
                                          <p:spTgt spid="8">
                                            <p:bg/>
                                          </p:spTgt>
                                        </p:tgtEl>
                                      </p:cBhvr>
                                    </p:animEffect>
                                    <p:anim calcmode="lin" valueType="num">
                                      <p:cBhvr>
                                        <p:cTn id="37" dur="500" fill="hold"/>
                                        <p:tgtEl>
                                          <p:spTgt spid="8">
                                            <p:bg/>
                                          </p:spTgt>
                                        </p:tgtEl>
                                        <p:attrNameLst>
                                          <p:attrName>ppt_x</p:attrName>
                                        </p:attrNameLst>
                                      </p:cBhvr>
                                      <p:tavLst>
                                        <p:tav tm="0">
                                          <p:val>
                                            <p:strVal val="#ppt_x"/>
                                          </p:val>
                                        </p:tav>
                                        <p:tav tm="100000">
                                          <p:val>
                                            <p:strVal val="#ppt_x"/>
                                          </p:val>
                                        </p:tav>
                                      </p:tavLst>
                                    </p:anim>
                                    <p:anim calcmode="lin" valueType="num">
                                      <p:cBhvr>
                                        <p:cTn id="38" dur="500" fill="hold"/>
                                        <p:tgtEl>
                                          <p:spTgt spid="8">
                                            <p:bg/>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8">
                                            <p:txEl>
                                              <p:pRg st="0" end="0"/>
                                            </p:txEl>
                                          </p:spTgt>
                                        </p:tgtEl>
                                        <p:attrNameLst>
                                          <p:attrName>style.visibility</p:attrName>
                                        </p:attrNameLst>
                                      </p:cBhvr>
                                      <p:to>
                                        <p:strVal val="visible"/>
                                      </p:to>
                                    </p:set>
                                    <p:animEffect transition="in" filter="fade">
                                      <p:cBhvr>
                                        <p:cTn id="41" dur="500"/>
                                        <p:tgtEl>
                                          <p:spTgt spid="8">
                                            <p:txEl>
                                              <p:pRg st="0" end="0"/>
                                            </p:txEl>
                                          </p:spTgt>
                                        </p:tgtEl>
                                      </p:cBhvr>
                                    </p:animEffect>
                                    <p:anim calcmode="lin" valueType="num">
                                      <p:cBhvr>
                                        <p:cTn id="4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C_5_BD#fcfe8c4e8?vcp=1&amp;pid=f385807a9&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题型2</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向量的投影的数量</a:t>
            </a:r>
            <a:endParaRPr lang="en-US" altLang="zh-CN" sz="2000" dirty="0"/>
          </a:p>
        </p:txBody>
      </p:sp>
      <mc:AlternateContent xmlns:mc="http://schemas.openxmlformats.org/markup-compatibility/2006" xmlns:a14="http://schemas.microsoft.com/office/drawing/2010/main">
        <mc:Choice Requires="a14">
          <p:sp>
            <p:nvSpPr>
              <p:cNvPr id="3" name="QO_7_BD.33_1#86183604e?vcp=1&amp;vop=1&amp;pid=eecf18e49&amp;color=0,55,96&amp;vtp=1&amp;bbb=1"/>
              <p:cNvSpPr/>
              <p:nvPr/>
            </p:nvSpPr>
            <p:spPr>
              <a:xfrm>
                <a:off x="502920" y="1230560"/>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Times New Roman" pitchFamily="34" charset="0"/>
                    <a:ea typeface="微软雅黑" pitchFamily="34" charset="-122"/>
                    <a:cs typeface="Times New Roman" pitchFamily="34" charset="-120"/>
                  </a:rPr>
                  <a:t>（1）已知向量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，求向量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在向量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上的投影的数量.</a:t>
                </a:r>
                <a:endParaRPr lang="en-US" altLang="zh-CN" sz="1800" dirty="0"/>
              </a:p>
            </p:txBody>
          </p:sp>
        </mc:Choice>
        <mc:Fallback xmlns="">
          <p:sp>
            <p:nvSpPr>
              <p:cNvPr id="3" name="QO_7_BD.33_1#86183604e?vcp=1&amp;vop=1&amp;pid=eecf18e49&amp;color=0,55,96&amp;vtp=1&amp;bbb=1"/>
              <p:cNvSpPr>
                <a:spLocks noRot="1" noChangeAspect="1" noMove="1" noResize="1" noEditPoints="1" noAdjustHandles="1" noChangeArrowheads="1" noChangeShapeType="1" noTextEdit="1"/>
              </p:cNvSpPr>
              <p:nvPr/>
            </p:nvSpPr>
            <p:spPr>
              <a:xfrm>
                <a:off x="502920" y="1230560"/>
                <a:ext cx="10570464" cy="360680"/>
              </a:xfrm>
              <a:prstGeom prst="rect">
                <a:avLst/>
              </a:prstGeom>
              <a:blipFill>
                <a:blip r:embed="rId3"/>
                <a:stretch>
                  <a:fillRect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34_1#86183604e?vcp=1&amp;vop=1&amp;pid=eecf18e49&amp;color=0,55,96&amp;vtp=1&amp;bbb=1&amp;hb=1"/>
              <p:cNvSpPr/>
              <p:nvPr/>
            </p:nvSpPr>
            <p:spPr>
              <a:xfrm>
                <a:off x="502920" y="1599212"/>
                <a:ext cx="10570464" cy="9017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由题意得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,所以向量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在向量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上的投影的数</a:t>
                </a: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量为</a:t>
                </a:r>
                <a14:m>
                  <m:oMath xmlns:m="http://schemas.openxmlformats.org/officeDocument/2006/math">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𝒂</m:t>
                        </m:r>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𝒃</m:t>
                        </m:r>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𝒂</m:t>
                        </m:r>
                      </m:num>
                      <m:den>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𝒂</m:t>
                        </m:r>
                        <m:r>
                          <a:rPr lang="en-US" altLang="zh-CN" b="0" i="0">
                            <a:solidFill>
                              <a:srgbClr val="003760"/>
                            </a:solidFill>
                            <a:latin typeface="Cambria Math" pitchFamily="34" charset="0"/>
                            <a:ea typeface="Cambria Math" pitchFamily="34" charset="-122"/>
                            <a:cs typeface="Cambria Math" pitchFamily="34" charset="-120"/>
                          </a:rPr>
                          <m:t>|</m:t>
                        </m:r>
                      </m:den>
                    </m:f>
                    <m:r>
                      <a:rPr lang="en-US" altLang="zh-CN"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7_AN.34_1#86183604e?vcp=1&amp;vop=1&amp;pid=eecf18e49&amp;color=0,55,96&amp;vtp=1&amp;bbb=1&amp;hb=1"/>
              <p:cNvSpPr>
                <a:spLocks noRot="1" noChangeAspect="1" noMove="1" noResize="1" noEditPoints="1" noAdjustHandles="1" noChangeArrowheads="1" noChangeShapeType="1" noTextEdit="1"/>
              </p:cNvSpPr>
              <p:nvPr/>
            </p:nvSpPr>
            <p:spPr>
              <a:xfrm>
                <a:off x="502920" y="1599212"/>
                <a:ext cx="10570464" cy="901700"/>
              </a:xfrm>
              <a:prstGeom prst="rect">
                <a:avLst/>
              </a:prstGeom>
              <a:blipFill>
                <a:blip r:embed="rId4"/>
                <a:stretch>
                  <a:fillRect l="-1384" r="-577" b="-8784"/>
                </a:stretch>
              </a:blipFill>
              <a:ln/>
            </p:spPr>
            <p:txBody>
              <a:bodyPr/>
              <a:lstStyle/>
              <a:p>
                <a:r>
                  <a:rPr lang="zh-CN" altLang="en-US">
                    <a:noFill/>
                  </a:rPr>
                  <a:t> </a:t>
                </a:r>
              </a:p>
            </p:txBody>
          </p:sp>
        </mc:Fallback>
      </mc:AlternateContent>
      <p:pic>
        <p:nvPicPr>
          <p:cNvPr id="5" name="QO_7_AN.34_2#86183604e?vcp=1&amp;vop=1&amp;pid=eecf18e49&amp;color=0,55,96&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4617720" y="2627912"/>
            <a:ext cx="2350008" cy="14081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anim calcmode="lin" valueType="num">
                                      <p:cBhvr>
                                        <p:cTn id="23" dur="500" fill="hold"/>
                                        <p:tgtEl>
                                          <p:spTgt spid="5"/>
                                        </p:tgtEl>
                                        <p:attrNameLst>
                                          <p:attrName>ppt_x</p:attrName>
                                        </p:attrNameLst>
                                      </p:cBhvr>
                                      <p:tavLst>
                                        <p:tav tm="0">
                                          <p:val>
                                            <p:strVal val="#ppt_x"/>
                                          </p:val>
                                        </p:tav>
                                        <p:tav tm="100000">
                                          <p:val>
                                            <p:strVal val="#ppt_x"/>
                                          </p:val>
                                        </p:tav>
                                      </p:tavLst>
                                    </p:anim>
                                    <p:anim calcmode="lin" valueType="num">
                                      <p:cBhvr>
                                        <p:cTn id="24"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pic>
        <p:nvPicPr>
          <p:cNvPr id="2" name="QO_7_BD.35_1#0bc6ecd00?htil=1&amp;vcp=1&amp;vop=1&amp;pid=eecf18e49&amp;color=0,55,96&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885566" y="1124286"/>
            <a:ext cx="2075688"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O_7_BD.35_2#0bc6ecd00?htil=1&amp;vcp=1&amp;vop=1&amp;pid=eecf18e49&amp;color=0,55,96&amp;vtp=1&amp;bt=1&amp;bbb=1&amp;hb=1&amp;hs=1"/>
              <p:cNvSpPr/>
              <p:nvPr/>
            </p:nvSpPr>
            <p:spPr>
              <a:xfrm>
                <a:off x="502920" y="987126"/>
                <a:ext cx="8366760" cy="824040"/>
              </a:xfrm>
              <a:prstGeom prst="rect">
                <a:avLst/>
              </a:prstGeom>
              <a:noFill/>
              <a:ln/>
            </p:spPr>
            <p:txBody>
              <a:bodyPr wrap="none" lIns="0" tIns="0" rIns="0" bIns="0" rtlCol="0" anchor="t"/>
              <a:lstStyle/>
              <a:p>
                <a:pPr algn="l" latinLnBrk="1">
                  <a:lnSpc>
                    <a:spcPts val="37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（2）如图，在直角三角形</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𝐴𝐶</m:t>
                    </m:r>
                    <m:r>
                      <a:rPr lang="en-US" altLang="zh-CN" sz="1800" b="0" i="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𝐷</m:t>
                    </m:r>
                  </m:oMath>
                </a14:m>
                <a:r>
                  <a:rPr lang="en-US" altLang="zh-CN" sz="1800" b="0" i="0" dirty="0">
                    <a:solidFill>
                      <a:srgbClr val="003760"/>
                    </a:solidFill>
                    <a:latin typeface="Times New Roman" pitchFamily="34" charset="0"/>
                    <a:ea typeface="微软雅黑" pitchFamily="34" charset="-122"/>
                    <a:cs typeface="Times New Roman" pitchFamily="34" charset="-120"/>
                  </a:rPr>
                  <a:t>是边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的中点，求</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𝐵𝐷</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上的投影的数量</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7_BD.35_2#0bc6ecd00?htil=1&amp;vcp=1&amp;vop=1&amp;pid=eecf18e49&amp;color=0,55,96&amp;vtp=1&amp;bt=1&amp;bbb=1&amp;hb=1&amp;hs=1"/>
              <p:cNvSpPr>
                <a:spLocks noRot="1" noChangeAspect="1" noMove="1" noResize="1" noEditPoints="1" noAdjustHandles="1" noChangeArrowheads="1" noChangeShapeType="1" noTextEdit="1"/>
              </p:cNvSpPr>
              <p:nvPr/>
            </p:nvSpPr>
            <p:spPr>
              <a:xfrm>
                <a:off x="502920" y="987126"/>
                <a:ext cx="8366760" cy="824040"/>
              </a:xfrm>
              <a:prstGeom prst="rect">
                <a:avLst/>
              </a:prstGeom>
              <a:blipFill>
                <a:blip r:embed="rId4"/>
                <a:stretch>
                  <a:fillRect l="-1749" b="-1703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36_1#0bc6ecd00?htil=1&amp;vcp=1&amp;vop=1&amp;pid=eecf18e49&amp;color=0,55,96&amp;vtp=1&amp;bbb=1&amp;hb=1&amp;hs=1"/>
              <p:cNvSpPr/>
              <p:nvPr/>
            </p:nvSpPr>
            <p:spPr>
              <a:xfrm>
                <a:off x="502920" y="1822278"/>
                <a:ext cx="8366760"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如图，连接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𝐴𝐷</m:t>
                    </m:r>
                  </m:oMath>
                </a14:m>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nor/>
                      </m:rPr>
                      <a:rPr lang="en-US" altLang="zh-CN" sz="1800" b="0" i="0">
                        <a:solidFill>
                          <a:srgbClr val="003760"/>
                        </a:solidFill>
                        <a:latin typeface="SimSun" pitchFamily="34" charset="0"/>
                        <a:ea typeface="SimSun" pitchFamily="34" charset="-122"/>
                        <a:cs typeface="SimSun"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是等腰直角三角形，</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𝐷</m:t>
                    </m:r>
                  </m:oMath>
                </a14:m>
                <a:r>
                  <a:rPr lang="en-US" altLang="zh-CN" sz="1800" b="0" i="0" dirty="0">
                    <a:solidFill>
                      <a:srgbClr val="003760"/>
                    </a:solidFill>
                    <a:latin typeface="Times New Roman" pitchFamily="34" charset="0"/>
                    <a:ea typeface="微软雅黑" pitchFamily="34" charset="-122"/>
                    <a:cs typeface="Times New Roman" pitchFamily="34" charset="-120"/>
                  </a:rPr>
                  <a:t>是边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的中点</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𝐴𝐷</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𝐴𝐵𝐷</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45</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𝐵𝐷</m:t>
                    </m:r>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.延长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𝐸</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𝐵𝐷</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的夹角为</a:t>
                </a:r>
              </a:p>
              <a:p>
                <a:pPr latinLnBrk="1">
                  <a:lnSpc>
                    <a:spcPts val="31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𝐷𝐵𝐸</m:t>
                    </m:r>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135</m:t>
                        </m:r>
                      </m:e>
                      <m:sup>
                        <m:r>
                          <a:rPr lang="en-US" altLang="zh-CN"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7_AN.36_1#0bc6ecd00?htil=1&amp;vcp=1&amp;vop=1&amp;pid=eecf18e49&amp;color=0,55,96&amp;vtp=1&amp;bbb=1&amp;hb=1&amp;hs=1"/>
              <p:cNvSpPr>
                <a:spLocks noRot="1" noChangeAspect="1" noMove="1" noResize="1" noEditPoints="1" noAdjustHandles="1" noChangeArrowheads="1" noChangeShapeType="1" noTextEdit="1"/>
              </p:cNvSpPr>
              <p:nvPr/>
            </p:nvSpPr>
            <p:spPr>
              <a:xfrm>
                <a:off x="502920" y="1822278"/>
                <a:ext cx="8366760" cy="1189355"/>
              </a:xfrm>
              <a:prstGeom prst="rect">
                <a:avLst/>
              </a:prstGeom>
              <a:blipFill>
                <a:blip r:embed="rId5"/>
                <a:stretch>
                  <a:fillRect l="-1749" b="-1179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EX.37_1#eecf18e49?vcp=1&amp;vop=1&amp;pid=fcfe8c4e8&amp;color=0,55,96&amp;vtp=1&amp;bbb=1"/>
              <p:cNvSpPr/>
              <p:nvPr/>
            </p:nvSpPr>
            <p:spPr>
              <a:xfrm>
                <a:off x="502920" y="3467435"/>
                <a:ext cx="10570464" cy="7732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【思路分析</a:t>
                </a:r>
                <a:r>
                  <a:rPr lang="en-US" altLang="zh-CN" sz="1800" b="0" i="0" dirty="0">
                    <a:solidFill>
                      <a:srgbClr val="003760"/>
                    </a:solidFill>
                    <a:latin typeface="Times New Roman" pitchFamily="34" charset="0"/>
                    <a:ea typeface="微软雅黑" pitchFamily="34" charset="-122"/>
                    <a:cs typeface="Times New Roman" pitchFamily="34" charset="-120"/>
                  </a:rPr>
                  <a:t>】（1）先求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，再根据向量数量积的几何意义求解；</a:t>
                </a:r>
                <a:endParaRPr lang="en-US" altLang="zh-CN" sz="1800" dirty="0"/>
              </a:p>
              <a:p>
                <a:pPr latinLnBrk="1">
                  <a:lnSpc>
                    <a:spcPts val="3100"/>
                  </a:lnSpc>
                </a:pP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2）根据图形的特征，结合投影的数量的定义求解.</a:t>
                </a:r>
                <a:endParaRPr lang="en-US" altLang="zh-CN" sz="1800" dirty="0"/>
              </a:p>
            </p:txBody>
          </p:sp>
        </mc:Choice>
        <mc:Fallback>
          <p:sp>
            <p:nvSpPr>
              <p:cNvPr id="5" name="QO_6_EX.37_1#eecf18e49?vcp=1&amp;vop=1&amp;pid=fcfe8c4e8&amp;color=0,55,96&amp;vtp=1&amp;bbb=1"/>
              <p:cNvSpPr>
                <a:spLocks noRot="1" noChangeAspect="1" noMove="1" noResize="1" noEditPoints="1" noAdjustHandles="1" noChangeArrowheads="1" noChangeShapeType="1" noTextEdit="1"/>
              </p:cNvSpPr>
              <p:nvPr/>
            </p:nvSpPr>
            <p:spPr>
              <a:xfrm>
                <a:off x="502920" y="3467435"/>
                <a:ext cx="10570464" cy="773240"/>
              </a:xfrm>
              <a:prstGeom prst="rect">
                <a:avLst/>
              </a:prstGeom>
              <a:blipFill>
                <a:blip r:embed="rId6"/>
                <a:stretch>
                  <a:fillRect l="-1384" b="-1732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P_6_BD#ac908c8a7?vcp=1&amp;pid=fcfe8c4e8&amp;color=0,55,96&amp;vtp=1&amp;bbb=1&amp;hb=1"/>
              <p:cNvSpPr/>
              <p:nvPr/>
            </p:nvSpPr>
            <p:spPr>
              <a:xfrm>
                <a:off x="502920" y="4245247"/>
                <a:ext cx="10570464" cy="1738440"/>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（1）根据定义，</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上的投影的数量为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num>
                      <m:den>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den>
                    </m:f>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800" b="0" i="0" dirty="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err="1">
                    <a:solidFill>
                      <a:srgbClr val="003760"/>
                    </a:solidFill>
                    <a:latin typeface="Times New Roman" pitchFamily="34" charset="0"/>
                    <a:ea typeface="微软雅黑" pitchFamily="34" charset="-122"/>
                    <a:cs typeface="Times New Roman" pitchFamily="34" charset="-120"/>
                  </a:rPr>
                  <a:t>上的</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latinLnBrk="1">
                  <a:lnSpc>
                    <a:spcPts val="3800"/>
                  </a:lnSpc>
                </a:pPr>
                <a:r>
                  <a:rPr lang="en-US" altLang="zh-CN" sz="1800" b="0" i="0" dirty="0" err="1">
                    <a:solidFill>
                      <a:srgbClr val="003760"/>
                    </a:solidFill>
                    <a:latin typeface="Times New Roman" pitchFamily="34" charset="0"/>
                    <a:ea typeface="微软雅黑" pitchFamily="34" charset="-122"/>
                    <a:cs typeface="Times New Roman" pitchFamily="34" charset="-120"/>
                  </a:rPr>
                  <a:t>投影的数量为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num>
                      <m:den>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2）涉及与平面几何图形有关的向量投影的数量问题，应结合投影的数量定义、图形特征及平面几何的</a:t>
                </a:r>
              </a:p>
              <a:p>
                <a:pPr latinLnBrk="1">
                  <a:lnSpc>
                    <a:spcPts val="3100"/>
                  </a:lnSpc>
                </a:pPr>
                <a:r>
                  <a:rPr lang="en-US" altLang="zh-CN" b="0" i="0" dirty="0" err="1">
                    <a:solidFill>
                      <a:srgbClr val="003760"/>
                    </a:solidFill>
                    <a:latin typeface="Times New Roman" pitchFamily="34" charset="0"/>
                    <a:ea typeface="微软雅黑" pitchFamily="34" charset="-122"/>
                    <a:cs typeface="Times New Roman" pitchFamily="34" charset="-120"/>
                  </a:rPr>
                  <a:t>知识求解</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p:sp>
            <p:nvSpPr>
              <p:cNvPr id="6" name="P_6_BD#ac908c8a7?vcp=1&amp;pid=fcfe8c4e8&amp;color=0,55,96&amp;vtp=1&amp;bbb=1&amp;hb=1"/>
              <p:cNvSpPr>
                <a:spLocks noRot="1" noChangeAspect="1" noMove="1" noResize="1" noEditPoints="1" noAdjustHandles="1" noChangeArrowheads="1" noChangeShapeType="1" noTextEdit="1"/>
              </p:cNvSpPr>
              <p:nvPr/>
            </p:nvSpPr>
            <p:spPr>
              <a:xfrm>
                <a:off x="502920" y="4245247"/>
                <a:ext cx="10570464" cy="1738440"/>
              </a:xfrm>
              <a:prstGeom prst="rect">
                <a:avLst/>
              </a:prstGeom>
              <a:blipFill>
                <a:blip r:embed="rId7"/>
                <a:stretch>
                  <a:fillRect l="-1384" b="-804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7_AN.36_1#0bc6ecd00?htil=1&amp;vcp=1&amp;vop=1&amp;pid=eecf18e49&amp;color=0,55,96&amp;vtp=1&amp;bbb=1&amp;hb=1&amp;hs=1">
                <a:extLst>
                  <a:ext uri="{FF2B5EF4-FFF2-40B4-BE49-F238E27FC236}">
                    <a16:creationId xmlns:a16="http://schemas.microsoft.com/office/drawing/2014/main" id="{747F3366-6955-61EC-33D4-26851032E703}"/>
                  </a:ext>
                </a:extLst>
              </p:cNvPr>
              <p:cNvSpPr/>
              <p:nvPr/>
            </p:nvSpPr>
            <p:spPr>
              <a:xfrm>
                <a:off x="503995" y="3011633"/>
                <a:ext cx="10572016" cy="401447"/>
              </a:xfrm>
              <a:prstGeom prst="rect">
                <a:avLst/>
              </a:prstGeom>
              <a:noFill/>
              <a:ln/>
            </p:spPr>
            <p:txBody>
              <a:bodyPr wrap="none" lIns="0" tIns="0" rIns="0" bIns="0" rtlCol="0" anchor="t"/>
              <a:lstStyle/>
              <a:p>
                <a:pPr latinLnBrk="1">
                  <a:lnSpc>
                    <a:spcPts val="3600"/>
                  </a:lnSpc>
                </a:pPr>
                <a14:m>
                  <m:oMath xmlns:m="http://schemas.openxmlformats.org/officeDocument/2006/math">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𝐵𝐷</m:t>
                        </m:r>
                      </m:e>
                    </m:acc>
                  </m:oMath>
                </a14:m>
                <a:r>
                  <a:rPr lang="en-US" altLang="zh-CN"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oMath>
                </a14:m>
                <a:r>
                  <a:rPr lang="en-US" altLang="zh-CN" b="0" i="0" dirty="0">
                    <a:solidFill>
                      <a:srgbClr val="003760"/>
                    </a:solidFill>
                    <a:latin typeface="Times New Roman" pitchFamily="34" charset="0"/>
                    <a:ea typeface="微软雅黑" pitchFamily="34" charset="-122"/>
                    <a:cs typeface="Times New Roman" pitchFamily="34" charset="-120"/>
                  </a:rPr>
                  <a:t>上的投影的数量为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𝐵𝐷</m:t>
                        </m:r>
                      </m:e>
                    </m:acc>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135</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7" name="QO_7_AN.36_1#0bc6ecd00?htil=1&amp;vcp=1&amp;vop=1&amp;pid=eecf18e49&amp;color=0,55,96&amp;vtp=1&amp;bbb=1&amp;hb=1&amp;hs=1">
                <a:extLst>
                  <a:ext uri="{FF2B5EF4-FFF2-40B4-BE49-F238E27FC236}">
                    <a16:creationId xmlns:a16="http://schemas.microsoft.com/office/drawing/2014/main" id="{747F3366-6955-61EC-33D4-26851032E703}"/>
                  </a:ext>
                </a:extLst>
              </p:cNvPr>
              <p:cNvSpPr>
                <a:spLocks noRot="1" noChangeAspect="1" noMove="1" noResize="1" noEditPoints="1" noAdjustHandles="1" noChangeArrowheads="1" noChangeShapeType="1" noTextEdit="1"/>
              </p:cNvSpPr>
              <p:nvPr/>
            </p:nvSpPr>
            <p:spPr>
              <a:xfrm>
                <a:off x="503995" y="3011633"/>
                <a:ext cx="10572016" cy="401447"/>
              </a:xfrm>
              <a:prstGeom prst="rect">
                <a:avLst/>
              </a:prstGeom>
              <a:blipFill>
                <a:blip r:embed="rId8"/>
                <a:stretch>
                  <a:fillRect l="-807" b="-3484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bg/>
                                          </p:spTgt>
                                        </p:tgtEl>
                                        <p:attrNameLst>
                                          <p:attrName>style.visibility</p:attrName>
                                        </p:attrNameLst>
                                      </p:cBhvr>
                                      <p:to>
                                        <p:strVal val="visible"/>
                                      </p:to>
                                    </p:set>
                                    <p:animEffect transition="in" filter="fade">
                                      <p:cBhvr>
                                        <p:cTn id="27" dur="500"/>
                                        <p:tgtEl>
                                          <p:spTgt spid="7">
                                            <p:bg/>
                                          </p:spTgt>
                                        </p:tgtEl>
                                      </p:cBhvr>
                                    </p:animEffect>
                                    <p:anim calcmode="lin" valueType="num">
                                      <p:cBhvr>
                                        <p:cTn id="28" dur="500" fill="hold"/>
                                        <p:tgtEl>
                                          <p:spTgt spid="7">
                                            <p:bg/>
                                          </p:spTgt>
                                        </p:tgtEl>
                                        <p:attrNameLst>
                                          <p:attrName>ppt_x</p:attrName>
                                        </p:attrNameLst>
                                      </p:cBhvr>
                                      <p:tavLst>
                                        <p:tav tm="0">
                                          <p:val>
                                            <p:strVal val="#ppt_x"/>
                                          </p:val>
                                        </p:tav>
                                        <p:tav tm="100000">
                                          <p:val>
                                            <p:strVal val="#ppt_x"/>
                                          </p:val>
                                        </p:tav>
                                      </p:tavLst>
                                    </p:anim>
                                    <p:anim calcmode="lin" valueType="num">
                                      <p:cBhvr>
                                        <p:cTn id="29" dur="500" fill="hold"/>
                                        <p:tgtEl>
                                          <p:spTgt spid="7">
                                            <p:bg/>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anim calcmode="lin" valueType="num">
                                      <p:cBhvr>
                                        <p:cTn id="3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5">
                                            <p:bg/>
                                          </p:spTgt>
                                        </p:tgtEl>
                                        <p:attrNameLst>
                                          <p:attrName>style.visibility</p:attrName>
                                        </p:attrNameLst>
                                      </p:cBhvr>
                                      <p:to>
                                        <p:strVal val="visible"/>
                                      </p:to>
                                    </p:set>
                                    <p:animEffect transition="in" filter="fade">
                                      <p:cBhvr>
                                        <p:cTn id="39" dur="500"/>
                                        <p:tgtEl>
                                          <p:spTgt spid="5">
                                            <p:bg/>
                                          </p:spTgt>
                                        </p:tgtEl>
                                      </p:cBhvr>
                                    </p:animEffect>
                                    <p:anim calcmode="lin" valueType="num">
                                      <p:cBhvr>
                                        <p:cTn id="40" dur="500" fill="hold"/>
                                        <p:tgtEl>
                                          <p:spTgt spid="5">
                                            <p:bg/>
                                          </p:spTgt>
                                        </p:tgtEl>
                                        <p:attrNameLst>
                                          <p:attrName>ppt_x</p:attrName>
                                        </p:attrNameLst>
                                      </p:cBhvr>
                                      <p:tavLst>
                                        <p:tav tm="0">
                                          <p:val>
                                            <p:strVal val="#ppt_x"/>
                                          </p:val>
                                        </p:tav>
                                        <p:tav tm="100000">
                                          <p:val>
                                            <p:strVal val="#ppt_x"/>
                                          </p:val>
                                        </p:tav>
                                      </p:tavLst>
                                    </p:anim>
                                    <p:anim calcmode="lin" valueType="num">
                                      <p:cBhvr>
                                        <p:cTn id="41" dur="500" fill="hold"/>
                                        <p:tgtEl>
                                          <p:spTgt spid="5">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5">
                                            <p:txEl>
                                              <p:pRg st="0" end="0"/>
                                            </p:txEl>
                                          </p:spTgt>
                                        </p:tgtEl>
                                        <p:attrNameLst>
                                          <p:attrName>style.visibility</p:attrName>
                                        </p:attrNameLst>
                                      </p:cBhvr>
                                      <p:to>
                                        <p:strVal val="visible"/>
                                      </p:to>
                                    </p:set>
                                    <p:animEffect transition="in" filter="fade">
                                      <p:cBhvr>
                                        <p:cTn id="44" dur="500"/>
                                        <p:tgtEl>
                                          <p:spTgt spid="5">
                                            <p:txEl>
                                              <p:pRg st="0" end="0"/>
                                            </p:txEl>
                                          </p:spTgt>
                                        </p:tgtEl>
                                      </p:cBhvr>
                                    </p:animEffect>
                                    <p:anim calcmode="lin" valueType="num">
                                      <p:cBhvr>
                                        <p:cTn id="4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5">
                                            <p:txEl>
                                              <p:pRg st="0" end="0"/>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5">
                                            <p:txEl>
                                              <p:pRg st="1" end="1"/>
                                            </p:txEl>
                                          </p:spTgt>
                                        </p:tgtEl>
                                        <p:attrNameLst>
                                          <p:attrName>style.visibility</p:attrName>
                                        </p:attrNameLst>
                                      </p:cBhvr>
                                      <p:to>
                                        <p:strVal val="visible"/>
                                      </p:to>
                                    </p:set>
                                    <p:animEffect transition="in" filter="fade">
                                      <p:cBhvr>
                                        <p:cTn id="49" dur="500"/>
                                        <p:tgtEl>
                                          <p:spTgt spid="5">
                                            <p:txEl>
                                              <p:pRg st="1" end="1"/>
                                            </p:txEl>
                                          </p:spTgt>
                                        </p:tgtEl>
                                      </p:cBhvr>
                                    </p:animEffect>
                                    <p:anim calcmode="lin" valueType="num">
                                      <p:cBhvr>
                                        <p:cTn id="5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51"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38_1#ff96dc8d2?vaa=1&amp;vcp=1&amp;vop=1&amp;pid=fcfe8c4e8&amp;color=0,55,96&amp;vtp=1&amp;bt=1&amp;bbb=1"/>
              <p:cNvSpPr/>
              <p:nvPr/>
            </p:nvSpPr>
            <p:spPr>
              <a:xfrm>
                <a:off x="502920" y="2545543"/>
                <a:ext cx="10570464" cy="401447"/>
              </a:xfrm>
              <a:prstGeom prst="rect">
                <a:avLst/>
              </a:prstGeom>
              <a:noFill/>
              <a:ln/>
            </p:spPr>
            <p:txBody>
              <a:bodyPr wrap="none" lIns="0" tIns="0" rIns="0" bIns="0" rtlCol="0" anchor="t"/>
              <a:lstStyle/>
              <a:p>
                <a:pPr algn="l" latinLnBrk="1">
                  <a:lnSpc>
                    <a:spcPts val="3600"/>
                  </a:lnSpc>
                </a:pPr>
                <a:r>
                  <a:rPr lang="en-US" altLang="zh-CN" sz="1800" b="1" i="0" dirty="0">
                    <a:solidFill>
                      <a:srgbClr val="003760"/>
                    </a:solidFill>
                    <a:latin typeface="Times New Roman" pitchFamily="34" charset="0"/>
                    <a:ea typeface="微软雅黑" pitchFamily="34" charset="-122"/>
                    <a:cs typeface="Times New Roman" pitchFamily="34" charset="-120"/>
                  </a:rPr>
                  <a:t>2-1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中，已知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m:t>
                    </m:r>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𝐴𝐶</m:t>
                    </m:r>
                    <m:r>
                      <a:rPr lang="en-US" altLang="zh-CN" sz="1800" b="0" i="0" smtClean="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𝐵𝐶</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𝐵𝐴</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上的投影的数量为</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38_1#ff96dc8d2?vaa=1&amp;vcp=1&amp;vop=1&amp;pid=fcfe8c4e8&amp;color=0,55,96&amp;vtp=1&amp;bt=1&amp;bbb=1"/>
              <p:cNvSpPr>
                <a:spLocks noRot="1" noChangeAspect="1" noMove="1" noResize="1" noEditPoints="1" noAdjustHandles="1" noChangeArrowheads="1" noChangeShapeType="1" noTextEdit="1"/>
              </p:cNvSpPr>
              <p:nvPr/>
            </p:nvSpPr>
            <p:spPr>
              <a:xfrm>
                <a:off x="502920" y="2545543"/>
                <a:ext cx="10570464" cy="401447"/>
              </a:xfrm>
              <a:prstGeom prst="rect">
                <a:avLst/>
              </a:prstGeom>
              <a:blipFill>
                <a:blip r:embed="rId3"/>
                <a:stretch>
                  <a:fillRect l="-1384" b="-3538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40_1#ff96dc8d2.blank?vaa=1&amp;vcp=1&amp;vop=1&amp;pid=fcfe8c4e8&amp;color=0,55,96&amp;vpa=4&amp;vtp=1&amp;bbb=1"/>
              <p:cNvSpPr/>
              <p:nvPr/>
            </p:nvSpPr>
            <p:spPr>
              <a:xfrm>
                <a:off x="8461946" y="2591008"/>
                <a:ext cx="461963" cy="294577"/>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40_1#ff96dc8d2.blank?vaa=1&amp;vcp=1&amp;vop=1&amp;pid=fcfe8c4e8&amp;color=0,55,96&amp;vpa=4&amp;vtp=1&amp;bbb=1"/>
              <p:cNvSpPr>
                <a:spLocks noRot="1" noChangeAspect="1" noMove="1" noResize="1" noEditPoints="1" noAdjustHandles="1" noChangeArrowheads="1" noChangeShapeType="1" noTextEdit="1"/>
              </p:cNvSpPr>
              <p:nvPr/>
            </p:nvSpPr>
            <p:spPr>
              <a:xfrm>
                <a:off x="8461946" y="2591008"/>
                <a:ext cx="461963" cy="294577"/>
              </a:xfrm>
              <a:prstGeom prst="rect">
                <a:avLst/>
              </a:prstGeom>
              <a:blipFill>
                <a:blip r:embed="rId4"/>
                <a:stretch>
                  <a:fillRect r="-5263" b="-125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39_1#ff96dc8d2?vaa=1&amp;vcp=1&amp;vop=1&amp;pid=fcfe8c4e8&amp;color=0,55,96&amp;vtp=1&amp;bbb=1&amp;hb=1"/>
              <p:cNvSpPr/>
              <p:nvPr/>
            </p:nvSpPr>
            <p:spPr>
              <a:xfrm>
                <a:off x="502920" y="2994741"/>
                <a:ext cx="10570464" cy="12573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因为在</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m:t>
                    </m:r>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𝐴𝐶</m:t>
                    </m:r>
                    <m:r>
                      <a:rPr lang="en-US" altLang="zh-CN" sz="1800" b="0" i="0" smtClean="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𝐵𝐶</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𝐶</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𝐵</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𝐶</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𝐵𝐶</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3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𝐵𝐴𝐶</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𝐵𝐴</m:t>
                        </m:r>
                      </m:e>
                    </m:acc>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𝐵𝐴𝐶</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𝐵𝐴𝐶</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𝐵𝐴</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上的投影的数量为</a:t>
                </a:r>
              </a:p>
              <a:p>
                <a:pPr latinLnBrk="1">
                  <a:lnSpc>
                    <a:spcPts val="33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𝐴𝐶</m:t>
                        </m:r>
                      </m:e>
                    </m:acc>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𝐴𝐶</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𝐵𝐴</m:t>
                        </m:r>
                      </m:e>
                    </m:acc>
                    <m:r>
                      <a:rPr lang="en-US" altLang="zh-CN" b="0" i="0" smtClean="0">
                        <a:solidFill>
                          <a:srgbClr val="003760"/>
                        </a:solidFill>
                        <a:latin typeface="Cambria Math" pitchFamily="34" charset="0"/>
                        <a:ea typeface="Cambria Math" pitchFamily="34" charset="-122"/>
                        <a:cs typeface="Cambria Math" pitchFamily="34" charset="-120"/>
                      </a:rPr>
                      <m:t>⟩=5×(−</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4</m:t>
                        </m:r>
                      </m:num>
                      <m:den>
                        <m:r>
                          <a:rPr lang="en-US" altLang="zh-CN" b="0" i="0">
                            <a:solidFill>
                              <a:srgbClr val="003760"/>
                            </a:solidFill>
                            <a:latin typeface="Cambria Math" pitchFamily="34" charset="0"/>
                            <a:ea typeface="Cambria Math" pitchFamily="34" charset="-122"/>
                            <a:cs typeface="Cambria Math" pitchFamily="34" charset="-120"/>
                          </a:rPr>
                          <m:t>5</m:t>
                        </m:r>
                      </m:den>
                    </m:f>
                    <m:r>
                      <a:rPr lang="en-US" altLang="zh-CN" b="0" i="0" smtClean="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B_6_AS.39_1#ff96dc8d2?vaa=1&amp;vcp=1&amp;vop=1&amp;pid=fcfe8c4e8&amp;color=0,55,96&amp;vtp=1&amp;bbb=1&amp;hb=1"/>
              <p:cNvSpPr>
                <a:spLocks noRot="1" noChangeAspect="1" noMove="1" noResize="1" noEditPoints="1" noAdjustHandles="1" noChangeArrowheads="1" noChangeShapeType="1" noTextEdit="1"/>
              </p:cNvSpPr>
              <p:nvPr/>
            </p:nvSpPr>
            <p:spPr>
              <a:xfrm>
                <a:off x="502920" y="2994741"/>
                <a:ext cx="10570464" cy="1257300"/>
              </a:xfrm>
              <a:prstGeom prst="rect">
                <a:avLst/>
              </a:prstGeom>
              <a:blipFill>
                <a:blip r:embed="rId5"/>
                <a:stretch>
                  <a:fillRect l="-1384" b="-628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42_1#d63d248b5?vcp=1&amp;vop=1&amp;pid=fcfe8c4e8&amp;color=0,55,96&amp;vtp=1&amp;bt=1&amp;bbb=1"/>
              <p:cNvSpPr/>
              <p:nvPr/>
            </p:nvSpPr>
            <p:spPr>
              <a:xfrm>
                <a:off x="502920" y="1701850"/>
                <a:ext cx="10570464" cy="391859"/>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2-2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满足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19</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42_1#d63d248b5?vcp=1&amp;vop=1&amp;pid=fcfe8c4e8&amp;color=0,55,96&amp;vtp=1&amp;bt=1&amp;bbb=1"/>
              <p:cNvSpPr>
                <a:spLocks noRot="1" noChangeAspect="1" noMove="1" noResize="1" noEditPoints="1" noAdjustHandles="1" noChangeArrowheads="1" noChangeShapeType="1" noTextEdit="1"/>
              </p:cNvSpPr>
              <p:nvPr/>
            </p:nvSpPr>
            <p:spPr>
              <a:xfrm>
                <a:off x="502920" y="1701850"/>
                <a:ext cx="10570464" cy="391859"/>
              </a:xfrm>
              <a:prstGeom prst="rect">
                <a:avLst/>
              </a:prstGeom>
              <a:blipFill>
                <a:blip r:embed="rId3"/>
                <a:stretch>
                  <a:fillRect l="-1384" b="-375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BD.43_1#794553fb5?vcp=1&amp;vop=1&amp;pid=d63d248b5&amp;color=0,55,96&amp;vtp=1&amp;bbb=1"/>
              <p:cNvSpPr/>
              <p:nvPr/>
            </p:nvSpPr>
            <p:spPr>
              <a:xfrm>
                <a:off x="502920" y="2104377"/>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（1）求向量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的夹角；</a:t>
                </a:r>
                <a:endParaRPr lang="en-US" altLang="zh-CN" sz="1800" dirty="0"/>
              </a:p>
            </p:txBody>
          </p:sp>
        </mc:Choice>
        <mc:Fallback xmlns="">
          <p:sp>
            <p:nvSpPr>
              <p:cNvPr id="3" name="QO_7_BD.43_1#794553fb5?vcp=1&amp;vop=1&amp;pid=d63d248b5&amp;color=0,55,96&amp;vtp=1&amp;bbb=1"/>
              <p:cNvSpPr>
                <a:spLocks noRot="1" noChangeAspect="1" noMove="1" noResize="1" noEditPoints="1" noAdjustHandles="1" noChangeArrowheads="1" noChangeShapeType="1" noTextEdit="1"/>
              </p:cNvSpPr>
              <p:nvPr/>
            </p:nvSpPr>
            <p:spPr>
              <a:xfrm>
                <a:off x="502920" y="2104377"/>
                <a:ext cx="10570464" cy="363665"/>
              </a:xfrm>
              <a:prstGeom prst="rect">
                <a:avLst/>
              </a:prstGeom>
              <a:blipFill>
                <a:blip r:embed="rId4"/>
                <a:stretch>
                  <a:fillRect l="-1384"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44_1#794553fb5?vcp=1&amp;vop=1&amp;pid=d63d248b5&amp;color=0,55,96&amp;vtp=1&amp;bbb=1"/>
              <p:cNvSpPr/>
              <p:nvPr/>
            </p:nvSpPr>
            <p:spPr>
              <a:xfrm>
                <a:off x="502920" y="2468867"/>
                <a:ext cx="10570464" cy="16764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=19</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9</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−6</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=19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7_AN.44_1#794553fb5?vcp=1&amp;vop=1&amp;pid=d63d248b5&amp;color=0,55,96&amp;vtp=1&amp;bbb=1"/>
              <p:cNvSpPr>
                <a:spLocks noRot="1" noChangeAspect="1" noMove="1" noResize="1" noEditPoints="1" noAdjustHandles="1" noChangeArrowheads="1" noChangeShapeType="1" noTextEdit="1"/>
              </p:cNvSpPr>
              <p:nvPr/>
            </p:nvSpPr>
            <p:spPr>
              <a:xfrm>
                <a:off x="502920" y="2468867"/>
                <a:ext cx="10570464" cy="1676400"/>
              </a:xfrm>
              <a:prstGeom prst="rect">
                <a:avLst/>
              </a:prstGeom>
              <a:blipFill>
                <a:blip r:embed="rId5"/>
                <a:stretch>
                  <a:fillRect l="-1384" b="-472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BD.45_1#2160327ae?vcp=1&amp;vop=1&amp;pid=d63d248b5&amp;color=0,55,96&amp;vtp=1&amp;bbb=1"/>
              <p:cNvSpPr/>
              <p:nvPr/>
            </p:nvSpPr>
            <p:spPr>
              <a:xfrm>
                <a:off x="502920" y="4149013"/>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（2）求向量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在向量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上的投影的数量.</a:t>
                </a:r>
                <a:endParaRPr lang="en-US" altLang="zh-CN" sz="1800" dirty="0"/>
              </a:p>
            </p:txBody>
          </p:sp>
        </mc:Choice>
        <mc:Fallback xmlns="">
          <p:sp>
            <p:nvSpPr>
              <p:cNvPr id="5" name="QO_7_BD.45_1#2160327ae?vcp=1&amp;vop=1&amp;pid=d63d248b5&amp;color=0,55,96&amp;vtp=1&amp;bbb=1"/>
              <p:cNvSpPr>
                <a:spLocks noRot="1" noChangeAspect="1" noMove="1" noResize="1" noEditPoints="1" noAdjustHandles="1" noChangeArrowheads="1" noChangeShapeType="1" noTextEdit="1"/>
              </p:cNvSpPr>
              <p:nvPr/>
            </p:nvSpPr>
            <p:spPr>
              <a:xfrm>
                <a:off x="502920" y="4149013"/>
                <a:ext cx="10570464" cy="363665"/>
              </a:xfrm>
              <a:prstGeom prst="rect">
                <a:avLst/>
              </a:prstGeom>
              <a:blipFill>
                <a:blip r:embed="rId6"/>
                <a:stretch>
                  <a:fillRect l="-1384"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7_AN.46_1#2160327ae?vcp=1&amp;vop=1&amp;pid=d63d248b5&amp;color=0,55,96&amp;vtp=1&amp;bbb=1"/>
              <p:cNvSpPr/>
              <p:nvPr/>
            </p:nvSpPr>
            <p:spPr>
              <a:xfrm>
                <a:off x="502920" y="4513503"/>
                <a:ext cx="10570464" cy="546100"/>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num>
                      <m:den>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−1−4</m:t>
                        </m:r>
                      </m:num>
                      <m:den>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7</m:t>
                            </m:r>
                          </m:e>
                        </m:rad>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7</m:t>
                            </m:r>
                          </m:e>
                        </m:rad>
                      </m:num>
                      <m:den>
                        <m:r>
                          <a:rPr lang="en-US" altLang="zh-CN" sz="1800" b="0" i="0">
                            <a:solidFill>
                              <a:srgbClr val="003760"/>
                            </a:solidFill>
                            <a:latin typeface="Cambria Math" pitchFamily="34" charset="0"/>
                            <a:ea typeface="Cambria Math" pitchFamily="34" charset="-122"/>
                            <a:cs typeface="Cambria Math" pitchFamily="34" charset="-120"/>
                          </a:rPr>
                          <m:t>7</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7_AN.46_1#2160327ae?vcp=1&amp;vop=1&amp;pid=d63d248b5&amp;color=0,55,96&amp;vtp=1&amp;bbb=1"/>
              <p:cNvSpPr>
                <a:spLocks noRot="1" noChangeAspect="1" noMove="1" noResize="1" noEditPoints="1" noAdjustHandles="1" noChangeArrowheads="1" noChangeShapeType="1" noTextEdit="1"/>
              </p:cNvSpPr>
              <p:nvPr/>
            </p:nvSpPr>
            <p:spPr>
              <a:xfrm>
                <a:off x="502920" y="4513503"/>
                <a:ext cx="10570464" cy="546100"/>
              </a:xfrm>
              <a:prstGeom prst="rect">
                <a:avLst/>
              </a:prstGeom>
              <a:blipFill>
                <a:blip r:embed="rId7"/>
                <a:stretch>
                  <a:fillRect l="-1384" b="-444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anim calcmode="lin" valueType="num">
                                      <p:cBhvr>
                                        <p:cTn id="35" dur="500" fill="hold"/>
                                        <p:tgtEl>
                                          <p:spTgt spid="6">
                                            <p:bg/>
                                          </p:spTgt>
                                        </p:tgtEl>
                                        <p:attrNameLst>
                                          <p:attrName>ppt_x</p:attrName>
                                        </p:attrNameLst>
                                      </p:cBhvr>
                                      <p:tavLst>
                                        <p:tav tm="0">
                                          <p:val>
                                            <p:strVal val="#ppt_x"/>
                                          </p:val>
                                        </p:tav>
                                        <p:tav tm="100000">
                                          <p:val>
                                            <p:strVal val="#ppt_x"/>
                                          </p:val>
                                        </p:tav>
                                      </p:tavLst>
                                    </p:anim>
                                    <p:anim calcmode="lin" valueType="num">
                                      <p:cBhvr>
                                        <p:cTn id="36" dur="500" fill="hold"/>
                                        <p:tgtEl>
                                          <p:spTgt spid="6">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Effect transition="in" filter="fade">
                                      <p:cBhvr>
                                        <p:cTn id="39" dur="500"/>
                                        <p:tgtEl>
                                          <p:spTgt spid="6">
                                            <p:txEl>
                                              <p:pRg st="0" end="0"/>
                                            </p:txEl>
                                          </p:spTgt>
                                        </p:tgtEl>
                                      </p:cBhvr>
                                    </p:animEffect>
                                    <p:anim calcmode="lin" valueType="num">
                                      <p:cBhvr>
                                        <p:cTn id="4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C_5_BD#26dc848a8?vcp=1&amp;pid=f385807a9&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题型3</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向量垂直问题</a:t>
            </a:r>
            <a:endParaRPr lang="en-US" altLang="zh-CN" sz="2000" dirty="0"/>
          </a:p>
        </p:txBody>
      </p:sp>
      <mc:AlternateContent xmlns:mc="http://schemas.openxmlformats.org/markup-compatibility/2006" xmlns:a14="http://schemas.microsoft.com/office/drawing/2010/main">
        <mc:Choice Requires="a14">
          <p:sp>
            <p:nvSpPr>
              <p:cNvPr id="3" name="QO_6_BD.47_1#1769b6eb5?vcp=1&amp;vop=1&amp;pid=26dc848a8&amp;color=0,55,96&amp;vtp=1&amp;bbb=1"/>
              <p:cNvSpPr/>
              <p:nvPr/>
            </p:nvSpPr>
            <p:spPr>
              <a:xfrm>
                <a:off x="502920" y="1230560"/>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不共线的向量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满足什么条件时，</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互相垂直?</a:t>
                </a:r>
                <a:endParaRPr lang="en-US" altLang="zh-CN" sz="1800" dirty="0"/>
              </a:p>
            </p:txBody>
          </p:sp>
        </mc:Choice>
        <mc:Fallback xmlns="">
          <p:sp>
            <p:nvSpPr>
              <p:cNvPr id="3" name="QO_6_BD.47_1#1769b6eb5?vcp=1&amp;vop=1&amp;pid=26dc848a8&amp;color=0,55,96&amp;vtp=1&amp;bbb=1"/>
              <p:cNvSpPr>
                <a:spLocks noRot="1" noChangeAspect="1" noMove="1" noResize="1" noEditPoints="1" noAdjustHandles="1" noChangeArrowheads="1" noChangeShapeType="1" noTextEdit="1"/>
              </p:cNvSpPr>
              <p:nvPr/>
            </p:nvSpPr>
            <p:spPr>
              <a:xfrm>
                <a:off x="502920" y="1230560"/>
                <a:ext cx="10570464" cy="360680"/>
              </a:xfrm>
              <a:prstGeom prst="rect">
                <a:avLst/>
              </a:prstGeom>
              <a:blipFill>
                <a:blip r:embed="rId3"/>
                <a:stretch>
                  <a:fillRect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EX.48_1#1769b6eb5?vcp=1&amp;vop=1&amp;pid=26dc848a8&amp;color=0,55,96&amp;vtp=1&amp;bbb=1"/>
              <p:cNvSpPr/>
              <p:nvPr/>
            </p:nvSpPr>
            <p:spPr>
              <a:xfrm>
                <a:off x="502920" y="1641185"/>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【思路分析】</a:t>
                </a:r>
                <a:r>
                  <a:rPr lang="en-US" altLang="zh-CN" sz="1800" b="0" i="0" dirty="0">
                    <a:solidFill>
                      <a:srgbClr val="003760"/>
                    </a:solidFill>
                    <a:latin typeface="Times New Roman" pitchFamily="34" charset="0"/>
                    <a:ea typeface="微软雅黑" pitchFamily="34" charset="-122"/>
                    <a:cs typeface="Times New Roman" pitchFamily="34" charset="-120"/>
                  </a:rPr>
                  <a:t>可由向量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互相垂直的条件出发得到</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的关系，即</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满足的条件.</a:t>
                </a:r>
                <a:endParaRPr lang="en-US" altLang="zh-CN" sz="1800" dirty="0"/>
              </a:p>
            </p:txBody>
          </p:sp>
        </mc:Choice>
        <mc:Fallback>
          <p:sp>
            <p:nvSpPr>
              <p:cNvPr id="4" name="QO_6_EX.48_1#1769b6eb5?vcp=1&amp;vop=1&amp;pid=26dc848a8&amp;color=0,55,96&amp;vtp=1&amp;bbb=1"/>
              <p:cNvSpPr>
                <a:spLocks noRot="1" noChangeAspect="1" noMove="1" noResize="1" noEditPoints="1" noAdjustHandles="1" noChangeArrowheads="1" noChangeShapeType="1" noTextEdit="1"/>
              </p:cNvSpPr>
              <p:nvPr/>
            </p:nvSpPr>
            <p:spPr>
              <a:xfrm>
                <a:off x="502920" y="1641185"/>
                <a:ext cx="10570464" cy="360680"/>
              </a:xfrm>
              <a:prstGeom prst="rect">
                <a:avLst/>
              </a:prstGeom>
              <a:blipFill>
                <a:blip r:embed="rId4"/>
                <a:stretch>
                  <a:fillRect l="-1384" b="-406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AN.49_1#1769b6eb5?vcp=1&amp;vop=1&amp;pid=26dc848a8&amp;color=0,55,96&amp;vtp=1&amp;bbb=1"/>
              <p:cNvSpPr/>
              <p:nvPr/>
            </p:nvSpPr>
            <p:spPr>
              <a:xfrm>
                <a:off x="502920" y="2014502"/>
                <a:ext cx="10570464"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dirty="0">
                    <a:solidFill>
                      <a:srgbClr val="003760"/>
                    </a:solidFill>
                    <a:latin typeface="SimSun" panose="02010600030101010101" pitchFamily="2" charset="-122"/>
                    <a:ea typeface="微软雅黑" pitchFamily="34" charset="-122"/>
                    <a:cs typeface="Times New Roman" pitchFamily="34" charset="-120"/>
                  </a:rPr>
                  <a:t> </a:t>
                </a:r>
                <a:r>
                  <a:rPr lang="en-US" altLang="zh-CN" sz="1800" b="0" i="0" dirty="0" err="1">
                    <a:solidFill>
                      <a:srgbClr val="003760"/>
                    </a:solidFill>
                    <a:latin typeface="Times New Roman" pitchFamily="34" charset="0"/>
                    <a:ea typeface="微软雅黑" pitchFamily="34" charset="-122"/>
                    <a:cs typeface="Times New Roman" pitchFamily="34" charset="-120"/>
                  </a:rPr>
                  <a:t>整理得</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kern="0" dirty="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当向量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的模相等时，</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互相垂直.</a:t>
                </a:r>
                <a:endParaRPr lang="en-US" altLang="zh-CN" sz="1800" dirty="0"/>
              </a:p>
            </p:txBody>
          </p:sp>
        </mc:Choice>
        <mc:Fallback>
          <p:sp>
            <p:nvSpPr>
              <p:cNvPr id="5" name="QO_6_AN.49_1#1769b6eb5?vcp=1&amp;vop=1&amp;pid=26dc848a8&amp;color=0,55,96&amp;vtp=1&amp;bbb=1"/>
              <p:cNvSpPr>
                <a:spLocks noRot="1" noChangeAspect="1" noMove="1" noResize="1" noEditPoints="1" noAdjustHandles="1" noChangeArrowheads="1" noChangeShapeType="1" noTextEdit="1"/>
              </p:cNvSpPr>
              <p:nvPr/>
            </p:nvSpPr>
            <p:spPr>
              <a:xfrm>
                <a:off x="502920" y="2014502"/>
                <a:ext cx="10570464" cy="1189355"/>
              </a:xfrm>
              <a:prstGeom prst="rect">
                <a:avLst/>
              </a:prstGeom>
              <a:blipFill>
                <a:blip r:embed="rId5"/>
                <a:stretch>
                  <a:fillRect l="-1384" b="-117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bg/>
                                          </p:spTgt>
                                        </p:tgtEl>
                                        <p:attrNameLst>
                                          <p:attrName>style.visibility</p:attrName>
                                        </p:attrNameLst>
                                      </p:cBhvr>
                                      <p:to>
                                        <p:strVal val="visible"/>
                                      </p:to>
                                    </p:set>
                                    <p:animEffect transition="in" filter="fade">
                                      <p:cBhvr>
                                        <p:cTn id="19" dur="500"/>
                                        <p:tgtEl>
                                          <p:spTgt spid="5">
                                            <p:bg/>
                                          </p:spTgt>
                                        </p:tgtEl>
                                      </p:cBhvr>
                                    </p:animEffect>
                                    <p:anim calcmode="lin" valueType="num">
                                      <p:cBhvr>
                                        <p:cTn id="20" dur="500" fill="hold"/>
                                        <p:tgtEl>
                                          <p:spTgt spid="5">
                                            <p:bg/>
                                          </p:spTgt>
                                        </p:tgtEl>
                                        <p:attrNameLst>
                                          <p:attrName>ppt_x</p:attrName>
                                        </p:attrNameLst>
                                      </p:cBhvr>
                                      <p:tavLst>
                                        <p:tav tm="0">
                                          <p:val>
                                            <p:strVal val="#ppt_x"/>
                                          </p:val>
                                        </p:tav>
                                        <p:tav tm="100000">
                                          <p:val>
                                            <p:strVal val="#ppt_x"/>
                                          </p:val>
                                        </p:tav>
                                      </p:tavLst>
                                    </p:anim>
                                    <p:anim calcmode="lin" valueType="num">
                                      <p:cBhvr>
                                        <p:cTn id="21" dur="500" fill="hold"/>
                                        <p:tgtEl>
                                          <p:spTgt spid="5">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Effect transition="in" filter="fade">
                                      <p:cBhvr>
                                        <p:cTn id="24" dur="500"/>
                                        <p:tgtEl>
                                          <p:spTgt spid="5">
                                            <p:txEl>
                                              <p:pRg st="0" end="0"/>
                                            </p:txEl>
                                          </p:spTgt>
                                        </p:tgtEl>
                                      </p:cBhvr>
                                    </p:animEffect>
                                    <p:anim calcmode="lin" valueType="num">
                                      <p:cBhvr>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5">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anim calcmode="lin" valueType="num">
                                      <p:cBhvr>
                                        <p:cTn id="3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1" end="1"/>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2" end="2"/>
                                            </p:txEl>
                                          </p:spTgt>
                                        </p:tgtEl>
                                        <p:attrNameLst>
                                          <p:attrName>style.visibility</p:attrName>
                                        </p:attrNameLst>
                                      </p:cBhvr>
                                      <p:to>
                                        <p:strVal val="visible"/>
                                      </p:to>
                                    </p:set>
                                    <p:animEffect transition="in" filter="fade">
                                      <p:cBhvr>
                                        <p:cTn id="34" dur="500"/>
                                        <p:tgtEl>
                                          <p:spTgt spid="5">
                                            <p:txEl>
                                              <p:pRg st="2" end="2"/>
                                            </p:txEl>
                                          </p:spTgt>
                                        </p:tgtEl>
                                      </p:cBhvr>
                                    </p:animEffect>
                                    <p:anim calcmode="lin" valueType="num">
                                      <p:cBhvr>
                                        <p:cTn id="3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50_1#0862b36bb?vaa=1&amp;vcp=1&amp;vop=1&amp;pid=26dc848a8&amp;color=0,55,96&amp;vtp=1&amp;bt=1&amp;bbb=1&amp;hb=1"/>
              <p:cNvSpPr/>
              <p:nvPr/>
            </p:nvSpPr>
            <p:spPr>
              <a:xfrm>
                <a:off x="502920" y="2433593"/>
                <a:ext cx="10570464" cy="808355"/>
              </a:xfrm>
              <a:prstGeom prst="rect">
                <a:avLst/>
              </a:prstGeom>
              <a:noFill/>
              <a:ln/>
            </p:spPr>
            <p:txBody>
              <a:bodyPr wrap="none" lIns="0" tIns="0" rIns="0" bIns="0" rtlCol="0" anchor="t"/>
              <a:lstStyle/>
              <a:p>
                <a:pPr algn="l" latinLnBrk="1">
                  <a:lnSpc>
                    <a:spcPts val="3600"/>
                  </a:lnSpc>
                </a:pPr>
                <a:r>
                  <a:rPr lang="en-US" altLang="zh-CN" sz="1800" b="1" i="0" dirty="0">
                    <a:solidFill>
                      <a:srgbClr val="003760"/>
                    </a:solidFill>
                    <a:latin typeface="Times New Roman" pitchFamily="34" charset="0"/>
                    <a:ea typeface="微软雅黑" pitchFamily="34" charset="-122"/>
                    <a:cs typeface="Times New Roman" pitchFamily="34" charset="-120"/>
                  </a:rPr>
                  <a:t>3-1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[山东济宁2025模拟]</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已知平面向量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满足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，则实</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数</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𝜆</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的值为(</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50_1#0862b36bb?vaa=1&amp;vcp=1&amp;vop=1&amp;pid=26dc848a8&amp;color=0,55,96&amp;vtp=1&amp;bt=1&amp;bbb=1&amp;hb=1"/>
              <p:cNvSpPr>
                <a:spLocks noRot="1" noChangeAspect="1" noMove="1" noResize="1" noEditPoints="1" noAdjustHandles="1" noChangeArrowheads="1" noChangeShapeType="1" noTextEdit="1"/>
              </p:cNvSpPr>
              <p:nvPr/>
            </p:nvSpPr>
            <p:spPr>
              <a:xfrm>
                <a:off x="502920" y="2433593"/>
                <a:ext cx="10570464" cy="808355"/>
              </a:xfrm>
              <a:prstGeom prst="rect">
                <a:avLst/>
              </a:prstGeom>
              <a:blipFill>
                <a:blip r:embed="rId3"/>
                <a:stretch>
                  <a:fillRect l="-1384" b="-17293"/>
                </a:stretch>
              </a:blipFill>
              <a:ln/>
            </p:spPr>
            <p:txBody>
              <a:bodyPr/>
              <a:lstStyle/>
              <a:p>
                <a:r>
                  <a:rPr lang="zh-CN" altLang="en-US">
                    <a:noFill/>
                  </a:rPr>
                  <a:t> </a:t>
                </a:r>
              </a:p>
            </p:txBody>
          </p:sp>
        </mc:Fallback>
      </mc:AlternateContent>
      <p:sp>
        <p:nvSpPr>
          <p:cNvPr id="3" name="QC_6_AN.52_1#0862b36bb.bracket?vaa=1&amp;vcp=1&amp;vop=1&amp;pid=26dc848a8&amp;color=0,55,96&amp;vpa=5&amp;vtp=1"/>
          <p:cNvSpPr/>
          <p:nvPr/>
        </p:nvSpPr>
        <p:spPr>
          <a:xfrm>
            <a:off x="1816545" y="2974547"/>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50_2#0862b36bb.choices?vaa=1&amp;vcp=1&amp;vop=1&amp;pid=26dc848a8&amp;color=0,55,96&amp;vtp=1&amp;bbb=1"/>
              <p:cNvSpPr/>
              <p:nvPr/>
            </p:nvSpPr>
            <p:spPr>
              <a:xfrm>
                <a:off x="502920" y="3253185"/>
                <a:ext cx="10570464" cy="525463"/>
              </a:xfrm>
              <a:prstGeom prst="rect">
                <a:avLst/>
              </a:prstGeom>
              <a:noFill/>
              <a:ln/>
            </p:spPr>
            <p:txBody>
              <a:bodyPr wrap="none" lIns="0" tIns="0" rIns="0" bIns="0" rtlCol="0" anchor="t"/>
              <a:lstStyle/>
              <a:p>
                <a:pPr latinLnBrk="1">
                  <a:lnSpc>
                    <a:spcPts val="4500"/>
                  </a:lnSpc>
                  <a:tabLst>
                    <a:tab pos="2807716" algn="l"/>
                    <a:tab pos="5399532" algn="l"/>
                    <a:tab pos="81818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50_2#0862b36bb.choices?vaa=1&amp;vcp=1&amp;vop=1&amp;pid=26dc848a8&amp;color=0,55,96&amp;vtp=1&amp;bbb=1"/>
              <p:cNvSpPr>
                <a:spLocks noRot="1" noChangeAspect="1" noMove="1" noResize="1" noEditPoints="1" noAdjustHandles="1" noChangeArrowheads="1" noChangeShapeType="1" noTextEdit="1"/>
              </p:cNvSpPr>
              <p:nvPr/>
            </p:nvSpPr>
            <p:spPr>
              <a:xfrm>
                <a:off x="502920" y="3253185"/>
                <a:ext cx="10570464" cy="525463"/>
              </a:xfrm>
              <a:prstGeom prst="rect">
                <a:avLst/>
              </a:prstGeom>
              <a:blipFill>
                <a:blip r:embed="rId4"/>
                <a:stretch>
                  <a:fillRect l="-1384"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51_1#0862b36bb?vaa=1&amp;vcp=1&amp;vop=1&amp;pid=26dc848a8&amp;color=0,55,96&amp;vtp=1&amp;bbb=1&amp;hb=1"/>
              <p:cNvSpPr/>
              <p:nvPr/>
            </p:nvSpPr>
            <p:spPr>
              <a:xfrm>
                <a:off x="502920" y="3779410"/>
                <a:ext cx="10570464" cy="836740"/>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×1×</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−3=0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1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𝜆</m:t>
                    </m:r>
                    <m:r>
                      <a:rPr lang="en-US" altLang="zh-CN"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，故选B.</a:t>
                </a:r>
                <a:endParaRPr lang="en-US" altLang="zh-CN" dirty="0">
                  <a:solidFill>
                    <a:srgbClr val="003760"/>
                  </a:solidFill>
                </a:endParaRPr>
              </a:p>
            </p:txBody>
          </p:sp>
        </mc:Choice>
        <mc:Fallback xmlns="">
          <p:sp>
            <p:nvSpPr>
              <p:cNvPr id="5" name="QC_6_AS.51_1#0862b36bb?vaa=1&amp;vcp=1&amp;vop=1&amp;pid=26dc848a8&amp;color=0,55,96&amp;vtp=1&amp;bbb=1&amp;hb=1"/>
              <p:cNvSpPr>
                <a:spLocks noRot="1" noChangeAspect="1" noMove="1" noResize="1" noEditPoints="1" noAdjustHandles="1" noChangeArrowheads="1" noChangeShapeType="1" noTextEdit="1"/>
              </p:cNvSpPr>
              <p:nvPr/>
            </p:nvSpPr>
            <p:spPr>
              <a:xfrm>
                <a:off x="502920" y="3779410"/>
                <a:ext cx="10570464" cy="836740"/>
              </a:xfrm>
              <a:prstGeom prst="rect">
                <a:avLst/>
              </a:prstGeom>
              <a:blipFill>
                <a:blip r:embed="rId5"/>
                <a:stretch>
                  <a:fillRect l="-1384" b="-1678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54_1#b6d358a4c?vcp=1&amp;vop=1&amp;pid=26dc848a8&amp;color=0,55,96&amp;vtp=1&amp;bt=1&amp;bbb=1"/>
              <p:cNvSpPr/>
              <p:nvPr/>
            </p:nvSpPr>
            <p:spPr>
              <a:xfrm>
                <a:off x="502920" y="2875806"/>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3-2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，试问当实数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oMath>
                </a14:m>
                <a:r>
                  <a:rPr lang="en-US" altLang="zh-CN" sz="1800" b="0" i="0" dirty="0">
                    <a:solidFill>
                      <a:srgbClr val="003760"/>
                    </a:solidFill>
                    <a:latin typeface="Times New Roman" pitchFamily="34" charset="0"/>
                    <a:ea typeface="微软雅黑" pitchFamily="34" charset="-122"/>
                    <a:cs typeface="Times New Roman" pitchFamily="34" charset="-120"/>
                  </a:rPr>
                  <a:t>为何值时，向量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垂直？</a:t>
                </a:r>
                <a:endParaRPr lang="en-US" altLang="zh-CN" sz="1800" dirty="0"/>
              </a:p>
            </p:txBody>
          </p:sp>
        </mc:Choice>
        <mc:Fallback xmlns="">
          <p:sp>
            <p:nvSpPr>
              <p:cNvPr id="2" name="QO_6_BD.54_1#b6d358a4c?vcp=1&amp;vop=1&amp;pid=26dc848a8&amp;color=0,55,96&amp;vtp=1&amp;bt=1&amp;bbb=1"/>
              <p:cNvSpPr>
                <a:spLocks noRot="1" noChangeAspect="1" noMove="1" noResize="1" noEditPoints="1" noAdjustHandles="1" noChangeArrowheads="1" noChangeShapeType="1" noTextEdit="1"/>
              </p:cNvSpPr>
              <p:nvPr/>
            </p:nvSpPr>
            <p:spPr>
              <a:xfrm>
                <a:off x="502920" y="2875806"/>
                <a:ext cx="10570464" cy="360680"/>
              </a:xfrm>
              <a:prstGeom prst="rect">
                <a:avLst/>
              </a:prstGeom>
              <a:blipFill>
                <a:blip r:embed="rId3"/>
                <a:stretch>
                  <a:fillRect l="-1384"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55_1#b6d358a4c?vcp=1&amp;vop=1&amp;pid=26dc848a8&amp;color=0,55,96&amp;vtp=1&amp;bbb=1&amp;hb=1"/>
              <p:cNvSpPr/>
              <p:nvPr/>
            </p:nvSpPr>
            <p:spPr>
              <a:xfrm>
                <a:off x="502920" y="3247916"/>
                <a:ext cx="10570464" cy="8382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3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5</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−1)×5×4×</m:t>
                    </m:r>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60</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a:solidFill>
                          <a:srgbClr val="003760"/>
                        </a:solidFill>
                        <a:latin typeface="Cambria Math" pitchFamily="34" charset="0"/>
                        <a:ea typeface="Cambria Math" pitchFamily="34" charset="-122"/>
                        <a:cs typeface="Cambria Math" pitchFamily="34" charset="-120"/>
                      </a:rPr>
                      <m:t>−2×</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4</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=0.∴</m:t>
                    </m:r>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14</m:t>
                        </m:r>
                      </m:num>
                      <m:den>
                        <m:r>
                          <a:rPr lang="en-US" altLang="zh-CN" b="0" i="0">
                            <a:solidFill>
                              <a:srgbClr val="003760"/>
                            </a:solidFill>
                            <a:latin typeface="Cambria Math" pitchFamily="34" charset="0"/>
                            <a:ea typeface="Cambria Math" pitchFamily="34" charset="-122"/>
                            <a:cs typeface="Cambria Math" pitchFamily="34" charset="-120"/>
                          </a:rPr>
                          <m:t>15</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14</m:t>
                        </m:r>
                      </m:num>
                      <m:den>
                        <m:r>
                          <a:rPr lang="en-US" altLang="zh-CN" b="0" i="0">
                            <a:solidFill>
                              <a:srgbClr val="003760"/>
                            </a:solidFill>
                            <a:latin typeface="Cambria Math" pitchFamily="34" charset="0"/>
                            <a:ea typeface="Cambria Math" pitchFamily="34" charset="-122"/>
                            <a:cs typeface="Cambria Math" pitchFamily="34" charset="-120"/>
                          </a:rPr>
                          <m:t>15</m:t>
                        </m:r>
                      </m:den>
                    </m:f>
                  </m:oMath>
                </a14:m>
                <a:r>
                  <a:rPr lang="en-US" altLang="zh-CN" b="0" i="0" dirty="0">
                    <a:solidFill>
                      <a:srgbClr val="003760"/>
                    </a:solidFill>
                    <a:latin typeface="Times New Roman" pitchFamily="34" charset="0"/>
                    <a:ea typeface="微软雅黑" pitchFamily="34" charset="-122"/>
                    <a:cs typeface="Times New Roman" pitchFamily="34" charset="-120"/>
                  </a:rPr>
                  <a:t>时，向量</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𝑘</m:t>
                    </m:r>
                    <m:r>
                      <a:rPr lang="en-US" altLang="zh-CN" b="1" i="1">
                        <a:solidFill>
                          <a:srgbClr val="003760"/>
                        </a:solidFill>
                        <a:latin typeface="Cambria Math" pitchFamily="34" charset="0"/>
                        <a:ea typeface="Cambria Math" pitchFamily="34" charset="-122"/>
                        <a:cs typeface="Cambria Math" pitchFamily="34" charset="-120"/>
                      </a:rPr>
                      <m:t>𝒂</m:t>
                    </m:r>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𝒃</m:t>
                    </m:r>
                  </m:oMath>
                </a14:m>
                <a:r>
                  <a:rPr lang="en-US" altLang="zh-CN" b="0" i="0" dirty="0">
                    <a:solidFill>
                      <a:srgbClr val="003760"/>
                    </a:solidFill>
                    <a:latin typeface="Times New Roman" pitchFamily="34" charset="0"/>
                    <a:ea typeface="微软雅黑" pitchFamily="34" charset="-122"/>
                    <a:cs typeface="Times New Roman" pitchFamily="34" charset="-120"/>
                  </a:rPr>
                  <a:t>与向量</a:t>
                </a:r>
                <a14:m>
                  <m:oMath xmlns:m="http://schemas.openxmlformats.org/officeDocument/2006/math">
                    <m:r>
                      <a:rPr lang="en-US" altLang="zh-CN" b="1" i="1">
                        <a:solidFill>
                          <a:srgbClr val="003760"/>
                        </a:solidFill>
                        <a:latin typeface="Cambria Math" pitchFamily="34" charset="0"/>
                        <a:ea typeface="Cambria Math" pitchFamily="34" charset="-122"/>
                        <a:cs typeface="Cambria Math" pitchFamily="34" charset="-120"/>
                      </a:rPr>
                      <m:t>𝒂</m:t>
                    </m:r>
                    <m:r>
                      <a:rPr lang="en-US" altLang="zh-CN" b="0" i="0">
                        <a:solidFill>
                          <a:srgbClr val="003760"/>
                        </a:solidFill>
                        <a:latin typeface="Cambria Math" pitchFamily="34" charset="0"/>
                        <a:ea typeface="Cambria Math" pitchFamily="34" charset="-122"/>
                        <a:cs typeface="Cambria Math" pitchFamily="34" charset="-120"/>
                      </a:rPr>
                      <m:t>+2</m:t>
                    </m:r>
                    <m:r>
                      <a:rPr lang="en-US" altLang="zh-CN" b="1" i="1">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垂直.</a:t>
                </a:r>
                <a:endParaRPr lang="en-US" altLang="zh-CN" dirty="0"/>
              </a:p>
            </p:txBody>
          </p:sp>
        </mc:Choice>
        <mc:Fallback xmlns="">
          <p:sp>
            <p:nvSpPr>
              <p:cNvPr id="3" name="QO_6_AN.55_1#b6d358a4c?vcp=1&amp;vop=1&amp;pid=26dc848a8&amp;color=0,55,96&amp;vtp=1&amp;bbb=1&amp;hb=1"/>
              <p:cNvSpPr>
                <a:spLocks noRot="1" noChangeAspect="1" noMove="1" noResize="1" noEditPoints="1" noAdjustHandles="1" noChangeArrowheads="1" noChangeShapeType="1" noTextEdit="1"/>
              </p:cNvSpPr>
              <p:nvPr/>
            </p:nvSpPr>
            <p:spPr>
              <a:xfrm>
                <a:off x="502920" y="3247916"/>
                <a:ext cx="10570464" cy="838200"/>
              </a:xfrm>
              <a:prstGeom prst="rect">
                <a:avLst/>
              </a:prstGeom>
              <a:blipFill>
                <a:blip r:embed="rId4"/>
                <a:stretch>
                  <a:fillRect l="-1384" r="-1384" b="-948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C_5_BD#a2c50f93e?vcp=1&amp;pid=f385807a9&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题型4</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利用平面向量数量积求向量的夹角</a:t>
            </a:r>
            <a:endParaRPr lang="en-US" altLang="zh-CN" sz="2000" dirty="0"/>
          </a:p>
        </p:txBody>
      </p:sp>
      <mc:AlternateContent xmlns:mc="http://schemas.openxmlformats.org/markup-compatibility/2006" xmlns:a14="http://schemas.microsoft.com/office/drawing/2010/main">
        <mc:Choice Requires="a14">
          <p:sp>
            <p:nvSpPr>
              <p:cNvPr id="3" name="QO_6_BD.56_1#a768cf4ea?vcp=1&amp;vop=1&amp;pid=a2c50f93e&amp;color=0,55,96&amp;vtp=1&amp;bbb=1"/>
              <p:cNvSpPr/>
              <p:nvPr/>
            </p:nvSpPr>
            <p:spPr>
              <a:xfrm>
                <a:off x="502920" y="1230560"/>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spc="-50" dirty="0">
                    <a:solidFill>
                      <a:srgbClr val="003760"/>
                    </a:solidFill>
                    <a:latin typeface="SimSun" pitchFamily="34" charset="0"/>
                    <a:ea typeface="SimSun" pitchFamily="34" charset="-122"/>
                    <a:cs typeface="SimSun" pitchFamily="34" charset="-120"/>
                  </a:rPr>
                  <a:t>   </a:t>
                </a:r>
                <a:r>
                  <a:rPr lang="en-US" altLang="zh-CN" sz="1800" b="1" i="0" spc="-50" dirty="0">
                    <a:solidFill>
                      <a:srgbClr val="003760"/>
                    </a:solidFill>
                    <a:latin typeface="Times New Roman" pitchFamily="34" charset="0"/>
                    <a:ea typeface="微软雅黑" pitchFamily="34" charset="-122"/>
                    <a:cs typeface="Times New Roman" pitchFamily="34" charset="-120"/>
                  </a:rPr>
                  <a:t>例4</a:t>
                </a:r>
                <a:r>
                  <a:rPr lang="en-US" altLang="zh-CN" sz="1800" b="1" i="0" spc="-50" dirty="0">
                    <a:solidFill>
                      <a:srgbClr val="003760"/>
                    </a:solidFill>
                    <a:latin typeface="SimSun" pitchFamily="34" charset="0"/>
                    <a:ea typeface="SimSun" pitchFamily="34" charset="-122"/>
                    <a:cs typeface="SimSun" pitchFamily="34" charset="-120"/>
                  </a:rPr>
                  <a:t> </a:t>
                </a:r>
                <a:r>
                  <a:rPr lang="en-US" altLang="zh-CN" sz="1800" b="0" i="0" spc="-5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pc="-50">
                        <a:solidFill>
                          <a:srgbClr val="003760"/>
                        </a:solidFill>
                        <a:latin typeface="Cambria Math" pitchFamily="34" charset="0"/>
                        <a:ea typeface="Cambria Math" pitchFamily="34" charset="-122"/>
                        <a:cs typeface="Cambria Math" pitchFamily="34" charset="-120"/>
                      </a:rPr>
                      <m:t>|</m:t>
                    </m:r>
                    <m:r>
                      <a:rPr lang="en-US" altLang="zh-CN" sz="1800" b="1" i="1" spc="-50">
                        <a:solidFill>
                          <a:srgbClr val="003760"/>
                        </a:solidFill>
                        <a:latin typeface="Cambria Math" pitchFamily="34" charset="0"/>
                        <a:ea typeface="Cambria Math" pitchFamily="34" charset="-122"/>
                        <a:cs typeface="Cambria Math" pitchFamily="34" charset="-120"/>
                      </a:rPr>
                      <m:t>𝒂</m:t>
                    </m:r>
                    <m:r>
                      <a:rPr lang="en-US" altLang="zh-CN" sz="1800" b="0" i="0" spc="-50">
                        <a:solidFill>
                          <a:srgbClr val="003760"/>
                        </a:solidFill>
                        <a:latin typeface="Cambria Math" pitchFamily="34" charset="0"/>
                        <a:ea typeface="Cambria Math" pitchFamily="34" charset="-122"/>
                        <a:cs typeface="Cambria Math" pitchFamily="34" charset="-120"/>
                      </a:rPr>
                      <m:t>|=2</m:t>
                    </m:r>
                  </m:oMath>
                </a14:m>
                <a:r>
                  <a:rPr lang="en-US" altLang="zh-CN" sz="1800" b="0" i="0" spc="-5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pc="-50">
                        <a:solidFill>
                          <a:srgbClr val="003760"/>
                        </a:solidFill>
                        <a:latin typeface="Cambria Math" pitchFamily="34" charset="0"/>
                        <a:ea typeface="Cambria Math" pitchFamily="34" charset="-122"/>
                        <a:cs typeface="Cambria Math" pitchFamily="34" charset="-120"/>
                      </a:rPr>
                      <m:t>|</m:t>
                    </m:r>
                    <m:r>
                      <a:rPr lang="en-US" altLang="zh-CN" sz="1800" b="1" i="1" spc="-50">
                        <a:solidFill>
                          <a:srgbClr val="003760"/>
                        </a:solidFill>
                        <a:latin typeface="Cambria Math" pitchFamily="34" charset="0"/>
                        <a:ea typeface="Cambria Math" pitchFamily="34" charset="-122"/>
                        <a:cs typeface="Cambria Math" pitchFamily="34" charset="-120"/>
                      </a:rPr>
                      <m:t>𝒃</m:t>
                    </m:r>
                    <m:r>
                      <a:rPr lang="en-US" altLang="zh-CN" sz="1800" b="0" i="0" spc="-50">
                        <a:solidFill>
                          <a:srgbClr val="003760"/>
                        </a:solidFill>
                        <a:latin typeface="Cambria Math" pitchFamily="34" charset="0"/>
                        <a:ea typeface="Cambria Math" pitchFamily="34" charset="-122"/>
                        <a:cs typeface="Cambria Math" pitchFamily="34" charset="-120"/>
                      </a:rPr>
                      <m:t>|=1</m:t>
                    </m:r>
                  </m:oMath>
                </a14:m>
                <a:r>
                  <a:rPr lang="en-US" altLang="zh-CN" sz="1800" b="0" i="0" spc="-5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pc="-50">
                        <a:solidFill>
                          <a:srgbClr val="003760"/>
                        </a:solidFill>
                        <a:latin typeface="Cambria Math" pitchFamily="34" charset="0"/>
                        <a:ea typeface="Cambria Math" pitchFamily="34" charset="-122"/>
                        <a:cs typeface="Cambria Math" pitchFamily="34" charset="-120"/>
                      </a:rPr>
                      <m:t>𝒂</m:t>
                    </m:r>
                  </m:oMath>
                </a14:m>
                <a:r>
                  <a:rPr lang="en-US" altLang="zh-CN" sz="1800" b="0" i="0" spc="-5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spc="-50">
                        <a:solidFill>
                          <a:srgbClr val="003760"/>
                        </a:solidFill>
                        <a:latin typeface="Cambria Math" pitchFamily="34" charset="0"/>
                        <a:ea typeface="Cambria Math" pitchFamily="34" charset="-122"/>
                        <a:cs typeface="Cambria Math" pitchFamily="34" charset="-120"/>
                      </a:rPr>
                      <m:t>𝒃</m:t>
                    </m:r>
                  </m:oMath>
                </a14:m>
                <a:r>
                  <a:rPr lang="en-US" altLang="zh-CN" sz="1800" b="0" i="0" spc="-5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sSup>
                      <m:sSupPr>
                        <m:ctrlPr>
                          <a:rPr lang="en-US" altLang="zh-CN" sz="1800" b="0" i="1" spc="-5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50">
                            <a:solidFill>
                              <a:srgbClr val="003760"/>
                            </a:solidFill>
                            <a:latin typeface="Cambria Math" pitchFamily="34" charset="0"/>
                            <a:ea typeface="Cambria Math" pitchFamily="34" charset="-122"/>
                            <a:cs typeface="Cambria Math" pitchFamily="34" charset="-120"/>
                          </a:rPr>
                          <m:t>60</m:t>
                        </m:r>
                      </m:e>
                      <m:sup>
                        <m:r>
                          <a:rPr lang="en-US" altLang="zh-CN" sz="1800" b="0" i="0" spc="-5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spc="-50" dirty="0">
                    <a:solidFill>
                      <a:srgbClr val="003760"/>
                    </a:solidFill>
                    <a:latin typeface="Times New Roman" pitchFamily="34" charset="0"/>
                    <a:ea typeface="微软雅黑" pitchFamily="34" charset="-122"/>
                    <a:cs typeface="Times New Roman" pitchFamily="34" charset="-120"/>
                  </a:rPr>
                  <a:t>，求向量</a:t>
                </a:r>
                <a14:m>
                  <m:oMath xmlns:m="http://schemas.openxmlformats.org/officeDocument/2006/math">
                    <m:r>
                      <a:rPr lang="en-US" altLang="zh-CN" sz="1800" b="1" i="1" spc="-50">
                        <a:solidFill>
                          <a:srgbClr val="003760"/>
                        </a:solidFill>
                        <a:latin typeface="Cambria Math" pitchFamily="34" charset="0"/>
                        <a:ea typeface="Cambria Math" pitchFamily="34" charset="-122"/>
                        <a:cs typeface="Cambria Math" pitchFamily="34" charset="-120"/>
                      </a:rPr>
                      <m:t>𝒎</m:t>
                    </m:r>
                    <m:r>
                      <a:rPr lang="en-US" altLang="zh-CN" sz="1800" b="0" i="0" spc="-50">
                        <a:solidFill>
                          <a:srgbClr val="003760"/>
                        </a:solidFill>
                        <a:latin typeface="Cambria Math" pitchFamily="34" charset="0"/>
                        <a:ea typeface="Cambria Math" pitchFamily="34" charset="-122"/>
                        <a:cs typeface="Cambria Math" pitchFamily="34" charset="-120"/>
                      </a:rPr>
                      <m:t>=2</m:t>
                    </m:r>
                    <m:r>
                      <a:rPr lang="en-US" altLang="zh-CN" sz="1800" b="1" i="1" spc="-50">
                        <a:solidFill>
                          <a:srgbClr val="003760"/>
                        </a:solidFill>
                        <a:latin typeface="Cambria Math" pitchFamily="34" charset="0"/>
                        <a:ea typeface="Cambria Math" pitchFamily="34" charset="-122"/>
                        <a:cs typeface="Cambria Math" pitchFamily="34" charset="-120"/>
                      </a:rPr>
                      <m:t>𝒂</m:t>
                    </m:r>
                    <m:r>
                      <a:rPr lang="en-US" altLang="zh-CN" sz="1800" b="0" i="0" spc="-50">
                        <a:solidFill>
                          <a:srgbClr val="003760"/>
                        </a:solidFill>
                        <a:latin typeface="Cambria Math" pitchFamily="34" charset="0"/>
                        <a:ea typeface="Cambria Math" pitchFamily="34" charset="-122"/>
                        <a:cs typeface="Cambria Math" pitchFamily="34" charset="-120"/>
                      </a:rPr>
                      <m:t>+</m:t>
                    </m:r>
                    <m:r>
                      <a:rPr lang="en-US" altLang="zh-CN" sz="1800" b="1" i="1" spc="-50">
                        <a:solidFill>
                          <a:srgbClr val="003760"/>
                        </a:solidFill>
                        <a:latin typeface="Cambria Math" pitchFamily="34" charset="0"/>
                        <a:ea typeface="Cambria Math" pitchFamily="34" charset="-122"/>
                        <a:cs typeface="Cambria Math" pitchFamily="34" charset="-120"/>
                      </a:rPr>
                      <m:t>𝒃</m:t>
                    </m:r>
                  </m:oMath>
                </a14:m>
                <a:r>
                  <a:rPr lang="en-US" altLang="zh-CN" sz="1800" b="0" i="0" spc="-50" dirty="0">
                    <a:solidFill>
                      <a:srgbClr val="003760"/>
                    </a:solidFill>
                    <a:latin typeface="Times New Roman" pitchFamily="34" charset="0"/>
                    <a:ea typeface="微软雅黑" pitchFamily="34" charset="-122"/>
                    <a:cs typeface="Times New Roman" pitchFamily="34" charset="-120"/>
                  </a:rPr>
                  <a:t>与向量</a:t>
                </a:r>
                <a14:m>
                  <m:oMath xmlns:m="http://schemas.openxmlformats.org/officeDocument/2006/math">
                    <m:r>
                      <a:rPr lang="en-US" altLang="zh-CN" sz="1800" b="1" i="1" spc="-50">
                        <a:solidFill>
                          <a:srgbClr val="003760"/>
                        </a:solidFill>
                        <a:latin typeface="Cambria Math" pitchFamily="34" charset="0"/>
                        <a:ea typeface="Cambria Math" pitchFamily="34" charset="-122"/>
                        <a:cs typeface="Cambria Math" pitchFamily="34" charset="-120"/>
                      </a:rPr>
                      <m:t>𝒏</m:t>
                    </m:r>
                    <m:r>
                      <a:rPr lang="en-US" altLang="zh-CN" sz="1800" b="0" i="0" spc="-50">
                        <a:solidFill>
                          <a:srgbClr val="003760"/>
                        </a:solidFill>
                        <a:latin typeface="Cambria Math" pitchFamily="34" charset="0"/>
                        <a:ea typeface="Cambria Math" pitchFamily="34" charset="-122"/>
                        <a:cs typeface="Cambria Math" pitchFamily="34" charset="-120"/>
                      </a:rPr>
                      <m:t>=</m:t>
                    </m:r>
                    <m:r>
                      <a:rPr lang="en-US" altLang="zh-CN" sz="1800" b="1" i="1" spc="-50">
                        <a:solidFill>
                          <a:srgbClr val="003760"/>
                        </a:solidFill>
                        <a:latin typeface="Cambria Math" pitchFamily="34" charset="0"/>
                        <a:ea typeface="Cambria Math" pitchFamily="34" charset="-122"/>
                        <a:cs typeface="Cambria Math" pitchFamily="34" charset="-120"/>
                      </a:rPr>
                      <m:t>𝒂</m:t>
                    </m:r>
                    <m:r>
                      <a:rPr lang="en-US" altLang="zh-CN" sz="1800" b="0" i="0" spc="-50">
                        <a:solidFill>
                          <a:srgbClr val="003760"/>
                        </a:solidFill>
                        <a:latin typeface="Cambria Math" pitchFamily="34" charset="0"/>
                        <a:ea typeface="Cambria Math" pitchFamily="34" charset="-122"/>
                        <a:cs typeface="Cambria Math" pitchFamily="34" charset="-120"/>
                      </a:rPr>
                      <m:t>−4</m:t>
                    </m:r>
                    <m:r>
                      <a:rPr lang="en-US" altLang="zh-CN" sz="1800" b="1" i="1" spc="-50">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50" dirty="0">
                    <a:solidFill>
                      <a:srgbClr val="003760"/>
                    </a:solidFill>
                    <a:latin typeface="Times New Roman" pitchFamily="34" charset="0"/>
                    <a:ea typeface="微软雅黑" pitchFamily="34" charset="-122"/>
                    <a:cs typeface="Times New Roman" pitchFamily="34" charset="-120"/>
                  </a:rPr>
                  <a:t>的夹角的余弦值．</a:t>
                </a:r>
                <a:endParaRPr lang="en-US" altLang="zh-CN" sz="1800" spc="-50" dirty="0"/>
              </a:p>
            </p:txBody>
          </p:sp>
        </mc:Choice>
        <mc:Fallback xmlns="">
          <p:sp>
            <p:nvSpPr>
              <p:cNvPr id="3" name="QO_6_BD.56_1#a768cf4ea?vcp=1&amp;vop=1&amp;pid=a2c50f93e&amp;color=0,55,96&amp;vtp=1&amp;bbb=1"/>
              <p:cNvSpPr>
                <a:spLocks noRot="1" noChangeAspect="1" noMove="1" noResize="1" noEditPoints="1" noAdjustHandles="1" noChangeArrowheads="1" noChangeShapeType="1" noTextEdit="1"/>
              </p:cNvSpPr>
              <p:nvPr/>
            </p:nvSpPr>
            <p:spPr>
              <a:xfrm>
                <a:off x="502920" y="1230560"/>
                <a:ext cx="10570464" cy="360680"/>
              </a:xfrm>
              <a:prstGeom prst="rect">
                <a:avLst/>
              </a:prstGeom>
              <a:blipFill>
                <a:blip r:embed="rId3"/>
                <a:stretch>
                  <a:fillRect r="-980"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N.57_1#a768cf4ea?vcp=1&amp;vop=1&amp;pid=a2c50f93e&amp;color=0,55,96&amp;vtp=1&amp;bbb=1&amp;hb=1"/>
              <p:cNvSpPr/>
              <p:nvPr/>
            </p:nvSpPr>
            <p:spPr>
              <a:xfrm>
                <a:off x="502920" y="1599212"/>
                <a:ext cx="10570464" cy="29760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=2×1×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𝒎</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1" i="1">
                        <a:solidFill>
                          <a:srgbClr val="003760"/>
                        </a:solidFill>
                        <a:latin typeface="Cambria Math" pitchFamily="34" charset="0"/>
                        <a:ea typeface="Cambria Math" pitchFamily="34" charset="-122"/>
                        <a:cs typeface="Cambria Math" pitchFamily="34" charset="-120"/>
                      </a:rPr>
                      <m:t>𝒂</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=4×</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+4×1+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=21</m:t>
                    </m:r>
                  </m:oMath>
                </a14:m>
                <a:r>
                  <a:rPr lang="zh-CN" altLang="en-US" b="0" i="0" kern="0" dirty="0">
                    <a:solidFill>
                      <a:srgbClr val="003760"/>
                    </a:solidFill>
                    <a:latin typeface="Times New Roman" pitchFamily="34" charset="0"/>
                    <a:ea typeface="微软雅黑" pitchFamily="34" charset="-122"/>
                    <a:cs typeface="Times New Roman" pitchFamily="34" charset="-120"/>
                  </a:rPr>
                  <a:t>，</a:t>
                </a:r>
                <a:r>
                  <a:rPr lang="en-US" altLang="zh-CN" sz="100" b="0" i="0" kern="0" spc="-99900" dirty="0">
                    <a:solidFill>
                      <a:srgbClr val="FFFFFF"/>
                    </a:solidFill>
                    <a:latin typeface="Times New Roman" pitchFamily="34" charset="0"/>
                    <a:ea typeface="微软雅黑" pitchFamily="34" charset="-122"/>
                    <a:cs typeface="Times New Roman" pitchFamily="34" charset="-120"/>
                  </a:rPr>
                  <a:t> </a:t>
                </a:r>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𝒏</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1" i="1">
                        <a:solidFill>
                          <a:srgbClr val="003760"/>
                        </a:solidFill>
                        <a:latin typeface="Cambria Math" pitchFamily="34" charset="0"/>
                        <a:ea typeface="Cambria Math" pitchFamily="34" charset="-122"/>
                        <a:cs typeface="Cambria Math" pitchFamily="34" charset="-120"/>
                      </a:rPr>
                      <m:t>𝒃</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−8</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+16|</m:t>
                    </m:r>
                    <m:r>
                      <a:rPr lang="en-US" altLang="zh-CN" sz="1800" b="1" i="1">
                        <a:solidFill>
                          <a:srgbClr val="003760"/>
                        </a:solidFill>
                        <a:latin typeface="Cambria Math" pitchFamily="34" charset="0"/>
                        <a:ea typeface="Cambria Math" pitchFamily="34" charset="-122"/>
                        <a:cs typeface="Cambria Math" pitchFamily="34" charset="-120"/>
                      </a:rPr>
                      <m:t>𝒃</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−8×1+16×</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kern="0" dirty="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𝒎</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21</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𝒏</m:t>
                    </m:r>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p>
              <a:p>
                <a:pPr latinLnBrk="1">
                  <a:lnSpc>
                    <a:spcPts val="3300"/>
                  </a:lnSpc>
                </a:pP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𝒏</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𝒂</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−7</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1" i="1">
                        <a:solidFill>
                          <a:srgbClr val="003760"/>
                        </a:solidFill>
                        <a:latin typeface="Cambria Math" pitchFamily="34" charset="0"/>
                        <a:ea typeface="Cambria Math" pitchFamily="34" charset="-122"/>
                        <a:cs typeface="Cambria Math" pitchFamily="34" charset="-120"/>
                      </a:rPr>
                      <m:t>𝒃</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−7×1−4×</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𝒎</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𝒏</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𝒏</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𝒏</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∴−3=</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21</m:t>
                        </m:r>
                      </m:e>
                    </m:rad>
                    <m:r>
                      <a:rPr lang="en-US" altLang="zh-CN" b="0" i="0">
                        <a:solidFill>
                          <a:srgbClr val="003760"/>
                        </a:solidFill>
                        <a:latin typeface="Cambria Math" pitchFamily="34" charset="0"/>
                        <a:ea typeface="Cambria Math" pitchFamily="34" charset="-122"/>
                        <a:cs typeface="Cambria Math" pitchFamily="34" charset="-120"/>
                      </a:rPr>
                      <m:t>×2</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𝜃</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𝜃</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7</m:t>
                            </m:r>
                          </m:e>
                        </m:rad>
                      </m:num>
                      <m:den>
                        <m:r>
                          <a:rPr lang="en-US" altLang="zh-CN" b="0" i="0">
                            <a:solidFill>
                              <a:srgbClr val="003760"/>
                            </a:solidFill>
                            <a:latin typeface="Cambria Math" pitchFamily="34" charset="0"/>
                            <a:ea typeface="Cambria Math" pitchFamily="34" charset="-122"/>
                            <a:cs typeface="Cambria Math" pitchFamily="34" charset="-120"/>
                          </a:rPr>
                          <m:t>14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p:sp>
            <p:nvSpPr>
              <p:cNvPr id="4" name="QO_6_AN.57_1#a768cf4ea?vcp=1&amp;vop=1&amp;pid=a2c50f93e&amp;color=0,55,96&amp;vtp=1&amp;bbb=1&amp;hb=1"/>
              <p:cNvSpPr>
                <a:spLocks noRot="1" noChangeAspect="1" noMove="1" noResize="1" noEditPoints="1" noAdjustHandles="1" noChangeArrowheads="1" noChangeShapeType="1" noTextEdit="1"/>
              </p:cNvSpPr>
              <p:nvPr/>
            </p:nvSpPr>
            <p:spPr>
              <a:xfrm>
                <a:off x="502920" y="1599212"/>
                <a:ext cx="10570464" cy="2976055"/>
              </a:xfrm>
              <a:prstGeom prst="rect">
                <a:avLst/>
              </a:prstGeom>
              <a:blipFill>
                <a:blip r:embed="rId4"/>
                <a:stretch>
                  <a:fillRect l="-1384" r="-2249" b="-265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P_6_BD#bd5e56796?vcp=1&amp;pid=a2c50f93e&amp;color=0,55,96&amp;vtp=1&amp;bbb=1&amp;hb=1"/>
              <p:cNvSpPr/>
              <p:nvPr/>
            </p:nvSpPr>
            <p:spPr>
              <a:xfrm>
                <a:off x="502920" y="4581998"/>
                <a:ext cx="10570464" cy="16719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【方法总结】求向量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1"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夹角的思路</a:t>
                </a:r>
                <a:endParaRPr lang="en-US" altLang="zh-CN" sz="1800" dirty="0"/>
              </a:p>
              <a:p>
                <a:pPr latinLnBrk="1">
                  <a:lnSpc>
                    <a:spcPts val="3800"/>
                  </a:lnSpc>
                </a:pPr>
                <a:r>
                  <a:rPr lang="en-US" altLang="zh-CN" sz="1800" b="0" i="0" dirty="0">
                    <a:solidFill>
                      <a:srgbClr val="003760"/>
                    </a:solidFill>
                    <a:latin typeface="Times New Roman" pitchFamily="34" charset="0"/>
                    <a:ea typeface="微软雅黑" pitchFamily="34" charset="-122"/>
                    <a:cs typeface="Times New Roman" pitchFamily="34" charset="-120"/>
                  </a:rPr>
                  <a:t>（1）求向量夹角的关键是计算</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及</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，在此基础上结合数量积的定义或性质计算</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num>
                      <m:den>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p>
              <a:p>
                <a:pPr latinLnBrk="1">
                  <a:lnSpc>
                    <a:spcPts val="3300"/>
                  </a:lnSpc>
                </a:pPr>
                <a:r>
                  <a:rPr lang="en-US" altLang="zh-CN" sz="1800" b="0" i="0" dirty="0" err="1">
                    <a:solidFill>
                      <a:srgbClr val="003760"/>
                    </a:solidFill>
                    <a:latin typeface="Times New Roman" pitchFamily="34" charset="0"/>
                    <a:ea typeface="微软雅黑" pitchFamily="34" charset="-122"/>
                    <a:cs typeface="Times New Roman" pitchFamily="34" charset="-120"/>
                  </a:rPr>
                  <a:t>最后借助</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，求出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a:p>
                <a:pPr latinLnBrk="1">
                  <a:lnSpc>
                    <a:spcPts val="3100"/>
                  </a:lnSpc>
                </a:pPr>
                <a:r>
                  <a:rPr lang="en-US" altLang="zh-CN" b="0" i="0" dirty="0">
                    <a:solidFill>
                      <a:srgbClr val="003760"/>
                    </a:solidFill>
                    <a:latin typeface="Times New Roman" pitchFamily="34" charset="0"/>
                    <a:ea typeface="微软雅黑" pitchFamily="34" charset="-122"/>
                    <a:cs typeface="Times New Roman" pitchFamily="34" charset="-120"/>
                  </a:rPr>
                  <a:t>（2）在个别含有</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𝒂</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𝒃</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b="1" i="1">
                        <a:solidFill>
                          <a:srgbClr val="003760"/>
                        </a:solidFill>
                        <a:latin typeface="Cambria Math" pitchFamily="34" charset="0"/>
                        <a:ea typeface="Cambria Math" pitchFamily="34" charset="-122"/>
                        <a:cs typeface="Cambria Math" pitchFamily="34" charset="-120"/>
                      </a:rPr>
                      <m:t>𝒂</m:t>
                    </m:r>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𝒃</m:t>
                    </m:r>
                  </m:oMath>
                </a14:m>
                <a:r>
                  <a:rPr lang="en-US" altLang="zh-CN" b="0" i="0" dirty="0">
                    <a:solidFill>
                      <a:srgbClr val="003760"/>
                    </a:solidFill>
                    <a:latin typeface="Times New Roman" pitchFamily="34" charset="0"/>
                    <a:ea typeface="微软雅黑" pitchFamily="34" charset="-122"/>
                    <a:cs typeface="Times New Roman" pitchFamily="34" charset="-120"/>
                  </a:rPr>
                  <a:t>的等量关系式中，常利用消元思想计算</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的值．</a:t>
                </a:r>
                <a:endParaRPr lang="en-US" altLang="zh-CN" dirty="0"/>
              </a:p>
            </p:txBody>
          </p:sp>
        </mc:Choice>
        <mc:Fallback>
          <p:sp>
            <p:nvSpPr>
              <p:cNvPr id="5" name="P_6_BD#bd5e56796?vcp=1&amp;pid=a2c50f93e&amp;color=0,55,96&amp;vtp=1&amp;bbb=1&amp;hb=1"/>
              <p:cNvSpPr>
                <a:spLocks noRot="1" noChangeAspect="1" noMove="1" noResize="1" noEditPoints="1" noAdjustHandles="1" noChangeArrowheads="1" noChangeShapeType="1" noTextEdit="1"/>
              </p:cNvSpPr>
              <p:nvPr/>
            </p:nvSpPr>
            <p:spPr>
              <a:xfrm>
                <a:off x="502920" y="4581998"/>
                <a:ext cx="10570464" cy="1671955"/>
              </a:xfrm>
              <a:prstGeom prst="rect">
                <a:avLst/>
              </a:prstGeom>
              <a:blipFill>
                <a:blip r:embed="rId5"/>
                <a:stretch>
                  <a:fillRect l="-1384" b="-839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3ba09781b.fixed?vcp=1&amp;pid=5bed3ff3c&amp;color=0,55,96&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3ba09781b.fixed?vcp=1&amp;pid=5bed3ff3c&amp;color=61,88,159&amp;vtp=1&amp;bbb=1"/>
          <p:cNvSpPr/>
          <p:nvPr/>
        </p:nvSpPr>
        <p:spPr>
          <a:xfrm>
            <a:off x="694944" y="2697480"/>
            <a:ext cx="2587752" cy="1188720"/>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8.1</a:t>
            </a:r>
            <a:endParaRPr lang="en-US" altLang="zh-CN" sz="5400" dirty="0"/>
          </a:p>
        </p:txBody>
      </p:sp>
      <p:sp>
        <p:nvSpPr>
          <p:cNvPr id="4" name="C_2_BD#3ba09781b.fixed?vcp=1&amp;pid=5bed3ff3c&amp;color=61,88,159&amp;vtp=1&amp;bbb=1"/>
          <p:cNvSpPr/>
          <p:nvPr/>
        </p:nvSpPr>
        <p:spPr>
          <a:xfrm>
            <a:off x="4032504" y="2340864"/>
            <a:ext cx="8046720" cy="1911096"/>
          </a:xfrm>
          <a:prstGeom prst="rect">
            <a:avLst/>
          </a:prstGeom>
          <a:noFill/>
          <a:ln/>
        </p:spPr>
        <p:txBody>
          <a:bodyPr wrap="none" lIns="0" tIns="0" rIns="0" bIns="0" rtlCol="0" anchor="ctr"/>
          <a:lstStyle/>
          <a:p>
            <a:pPr algn="l"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向量的数量积</a:t>
            </a:r>
            <a:endParaRPr lang="en-US" altLang="zh-CN" sz="5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58_1#43b78b54d?vaa=1&amp;vcp=1&amp;vop=1&amp;pid=a2c50f93e&amp;color=0,55,96&amp;mp=1&amp;vtp=1&amp;bt=1&amp;bbb=1&amp;hb=1"/>
              <p:cNvSpPr/>
              <p:nvPr/>
            </p:nvSpPr>
            <p:spPr>
              <a:xfrm>
                <a:off x="502920" y="2537605"/>
                <a:ext cx="10570464" cy="977646"/>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4-1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𝒆</m:t>
                    </m:r>
                  </m:oMath>
                </a14:m>
                <a:r>
                  <a:rPr lang="en-US" altLang="zh-CN" sz="1800" b="0" i="0" dirty="0">
                    <a:solidFill>
                      <a:srgbClr val="003760"/>
                    </a:solidFill>
                    <a:latin typeface="Times New Roman" pitchFamily="34" charset="0"/>
                    <a:ea typeface="微软雅黑" pitchFamily="34" charset="-122"/>
                    <a:cs typeface="Times New Roman" pitchFamily="34" charset="-120"/>
                  </a:rPr>
                  <a:t>是与</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方向相同的单位向量,且向量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在向量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上的投影向量为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𝒆</m:t>
                    </m:r>
                  </m:oMath>
                </a14:m>
                <a:r>
                  <a:rPr lang="en-US" altLang="zh-CN" sz="1800" b="0" i="0" dirty="0">
                    <a:solidFill>
                      <a:srgbClr val="003760"/>
                    </a:solidFill>
                    <a:latin typeface="Times New Roman" pitchFamily="34" charset="0"/>
                    <a:ea typeface="微软雅黑" pitchFamily="34" charset="-122"/>
                    <a:cs typeface="Times New Roman" pitchFamily="34" charset="-120"/>
                  </a:rPr>
                  <a:t>,求向量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的夹</a:t>
                </a:r>
              </a:p>
              <a:p>
                <a:pPr latinLnBrk="1">
                  <a:lnSpc>
                    <a:spcPts val="5200"/>
                  </a:lnSpc>
                </a:pPr>
                <a:r>
                  <a:rPr lang="en-US" altLang="zh-CN" b="0" i="0">
                    <a:solidFill>
                      <a:srgbClr val="003760"/>
                    </a:solidFill>
                    <a:latin typeface="Times New Roman" pitchFamily="34" charset="0"/>
                    <a:ea typeface="微软雅黑" pitchFamily="34" charset="-122"/>
                    <a:cs typeface="Times New Roman" pitchFamily="34" charset="-120"/>
                  </a:rPr>
                  <a:t>角为</a:t>
                </a:r>
                <a:r>
                  <a:rPr lang="en-US" altLang="zh-CN" i="0">
                    <a:solidFill>
                      <a:srgbClr val="003760"/>
                    </a:solidFill>
                    <a:latin typeface="SimSun" pitchFamily="34" charset="0"/>
                    <a:ea typeface="SimSun" pitchFamily="34" charset="-122"/>
                    <a:cs typeface="SimSun" pitchFamily="34" charset="-120"/>
                  </a:rPr>
                  <a:t>_</a:t>
                </a:r>
                <a:r>
                  <a:rPr lang="en-US" altLang="zh-CN" sz="2950" b="0" i="0" u="sng" kern="0" spc="-99900">
                    <a:solidFill>
                      <a:srgbClr val="FF00FF"/>
                    </a:solidFill>
                    <a:latin typeface="SimSun" panose="02010600030101010101" pitchFamily="2" charset="-122"/>
                    <a:ea typeface="微软雅黑" pitchFamily="34" charset="-122"/>
                    <a:cs typeface="Times New Roman" pitchFamily="34" charset="-120"/>
                  </a:rPr>
                  <a:t> </a:t>
                </a:r>
                <a:r>
                  <a:rPr lang="en-US" altLang="zh-CN" i="0" dirty="0">
                    <a:solidFill>
                      <a:srgbClr val="003760"/>
                    </a:solidFill>
                    <a:latin typeface="SimSun" pitchFamily="34" charset="0"/>
                    <a:ea typeface="SimSun" pitchFamily="34" charset="-122"/>
                    <a:cs typeface="SimSun" pitchFamily="34" charset="-120"/>
                  </a:rPr>
                  <a:t>___</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B_6_BD.58_1#43b78b54d?vaa=1&amp;vcp=1&amp;vop=1&amp;pid=a2c50f93e&amp;color=0,55,96&amp;mp=1&amp;vtp=1&amp;bt=1&amp;bbb=1&amp;hb=1"/>
              <p:cNvSpPr>
                <a:spLocks noRot="1" noChangeAspect="1" noMove="1" noResize="1" noEditPoints="1" noAdjustHandles="1" noChangeArrowheads="1" noChangeShapeType="1" noTextEdit="1"/>
              </p:cNvSpPr>
              <p:nvPr/>
            </p:nvSpPr>
            <p:spPr>
              <a:xfrm>
                <a:off x="502920" y="2537605"/>
                <a:ext cx="10570464" cy="977646"/>
              </a:xfrm>
              <a:prstGeom prst="rect">
                <a:avLst/>
              </a:prstGeom>
              <a:blipFill>
                <a:blip r:embed="rId3"/>
                <a:stretch>
                  <a:fillRect l="-1384" r="-980" b="-1366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60_1#43b78b54d.blank?vaa=1&amp;vcp=1&amp;vop=1&amp;pid=a2c50f93e&amp;color=0,55,96&amp;mp=1&amp;vpa=6&amp;vtp=1&amp;bbb=1&amp;rh=34.06504"/>
              <p:cNvSpPr/>
              <p:nvPr/>
            </p:nvSpPr>
            <p:spPr>
              <a:xfrm>
                <a:off x="1009332" y="3010679"/>
                <a:ext cx="363538" cy="432626"/>
              </a:xfrm>
              <a:prstGeom prst="rect">
                <a:avLst/>
              </a:prstGeom>
              <a:noFill/>
              <a:ln/>
            </p:spPr>
            <p:txBody>
              <a:bodyPr wrap="none" lIns="0" tIns="0" rIns="0" bIns="0" rtlCol="0" anchor="t"/>
              <a:lstStyle/>
              <a:p>
                <a:pPr algn="ctr" latinLnBrk="1">
                  <a:lnSpc>
                    <a:spcPts val="3500"/>
                  </a:lnSpc>
                </a:pPr>
                <a14:m>
                  <m:oMath xmlns:m="http://schemas.openxmlformats.org/officeDocument/2006/math">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2</m:t>
                        </m:r>
                        <m:r>
                          <m:rPr>
                            <m:sty m:val="p"/>
                          </m:rPr>
                          <a:rPr lang="en-US" altLang="zh-CN" sz="2000" b="0" i="0">
                            <a:solidFill>
                              <a:srgbClr val="6161F4"/>
                            </a:solidFill>
                            <a:latin typeface="Cambria Math" pitchFamily="34" charset="0"/>
                            <a:ea typeface="Cambria Math" pitchFamily="34" charset="-122"/>
                            <a:cs typeface="Cambria Math" pitchFamily="34" charset="-120"/>
                          </a:rPr>
                          <m:t>π</m:t>
                        </m:r>
                      </m:num>
                      <m:den>
                        <m:r>
                          <a:rPr lang="en-US" altLang="zh-CN" sz="2000" b="0" i="0">
                            <a:solidFill>
                              <a:srgbClr val="6161F4"/>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60_1#43b78b54d.blank?vaa=1&amp;vcp=1&amp;vop=1&amp;pid=a2c50f93e&amp;color=0,55,96&amp;mp=1&amp;vpa=6&amp;vtp=1&amp;bbb=1&amp;rh=34.06504"/>
              <p:cNvSpPr>
                <a:spLocks noRot="1" noChangeAspect="1" noMove="1" noResize="1" noEditPoints="1" noAdjustHandles="1" noChangeArrowheads="1" noChangeShapeType="1" noTextEdit="1"/>
              </p:cNvSpPr>
              <p:nvPr/>
            </p:nvSpPr>
            <p:spPr>
              <a:xfrm>
                <a:off x="1009332" y="3010679"/>
                <a:ext cx="363538" cy="432626"/>
              </a:xfrm>
              <a:prstGeom prst="rect">
                <a:avLst/>
              </a:prstGeom>
              <a:blipFill>
                <a:blip r:embed="rId4"/>
                <a:stretch>
                  <a:fillRect b="-1690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59_1#43b78b54d?vaa=1&amp;vcp=1&amp;vop=1&amp;pid=a2c50f93e&amp;color=0,55,96&amp;vtp=1&amp;bbb=1&amp;hb=1"/>
              <p:cNvSpPr/>
              <p:nvPr/>
            </p:nvSpPr>
            <p:spPr>
              <a:xfrm>
                <a:off x="502920" y="3520267"/>
                <a:ext cx="10570464" cy="960946"/>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在向量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上的投影向量为</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𝒆</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num>
                      <m:den>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.因为</a:t>
                </a:r>
              </a:p>
              <a:p>
                <a:pPr latinLnBrk="1">
                  <a:lnSpc>
                    <a:spcPts val="40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𝒂</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⟩∈[0,</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𝒂</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B_6_AS.59_1#43b78b54d?vaa=1&amp;vcp=1&amp;vop=1&amp;pid=a2c50f93e&amp;color=0,55,96&amp;vtp=1&amp;bbb=1&amp;hb=1"/>
              <p:cNvSpPr>
                <a:spLocks noRot="1" noChangeAspect="1" noMove="1" noResize="1" noEditPoints="1" noAdjustHandles="1" noChangeArrowheads="1" noChangeShapeType="1" noTextEdit="1"/>
              </p:cNvSpPr>
              <p:nvPr/>
            </p:nvSpPr>
            <p:spPr>
              <a:xfrm>
                <a:off x="502920" y="3520267"/>
                <a:ext cx="10570464" cy="960946"/>
              </a:xfrm>
              <a:prstGeom prst="rect">
                <a:avLst/>
              </a:prstGeom>
              <a:blipFill>
                <a:blip r:embed="rId5"/>
                <a:stretch>
                  <a:fillRect l="-1384" b="-886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62_1#6e34a151e?vcp=1&amp;vop=1&amp;pid=a2c50f93e&amp;color=0,55,96&amp;vtp=1&amp;bt=1&amp;bbb=1"/>
              <p:cNvSpPr/>
              <p:nvPr/>
            </p:nvSpPr>
            <p:spPr>
              <a:xfrm>
                <a:off x="502920" y="1701151"/>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4-2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都是非零向量，且</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)⊥(7</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)⊥(7</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，求向量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的夹角.</a:t>
                </a:r>
                <a:endParaRPr lang="en-US" altLang="zh-CN" sz="1800" dirty="0"/>
              </a:p>
            </p:txBody>
          </p:sp>
        </mc:Choice>
        <mc:Fallback xmlns="">
          <p:sp>
            <p:nvSpPr>
              <p:cNvPr id="2" name="QO_6_BD.62_1#6e34a151e?vcp=1&amp;vop=1&amp;pid=a2c50f93e&amp;color=0,55,96&amp;vtp=1&amp;bt=1&amp;bbb=1"/>
              <p:cNvSpPr>
                <a:spLocks noRot="1" noChangeAspect="1" noMove="1" noResize="1" noEditPoints="1" noAdjustHandles="1" noChangeArrowheads="1" noChangeShapeType="1" noTextEdit="1"/>
              </p:cNvSpPr>
              <p:nvPr/>
            </p:nvSpPr>
            <p:spPr>
              <a:xfrm>
                <a:off x="502920" y="1701151"/>
                <a:ext cx="10570464" cy="360680"/>
              </a:xfrm>
              <a:prstGeom prst="rect">
                <a:avLst/>
              </a:prstGeom>
              <a:blipFill>
                <a:blip r:embed="rId3"/>
                <a:stretch>
                  <a:fillRect l="-1384"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63_1#6e34a151e?vcp=1&amp;vop=1&amp;pid=a2c50f93e&amp;color=0,55,96&amp;vtp=1&amp;bbb=1"/>
              <p:cNvSpPr/>
              <p:nvPr/>
            </p:nvSpPr>
            <p:spPr>
              <a:xfrm>
                <a:off x="502920" y="2073261"/>
                <a:ext cx="10570464" cy="3246755"/>
              </a:xfrm>
              <a:prstGeom prst="rect">
                <a:avLst/>
              </a:prstGeom>
              <a:noFill/>
              <a:ln/>
            </p:spPr>
            <p:txBody>
              <a:bodyPr wrap="none" lIns="0" tIns="0" rIns="0" bIns="0" rtlCol="0" anchor="t"/>
              <a:lstStyle/>
              <a:p>
                <a:pPr algn="l" latinLnBrk="1">
                  <a:lnSpc>
                    <a:spcPts val="5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)⋅(7</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)=0,</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)⋅(7</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)=0,</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6200"/>
                  </a:lnSpc>
                </a:pPr>
                <a:r>
                  <a:rPr lang="en-US" altLang="zh-CN" b="0" i="0">
                    <a:solidFill>
                      <a:srgbClr val="003760"/>
                    </a:solidFill>
                    <a:latin typeface="Times New Roman" pitchFamily="34" charset="0"/>
                    <a:ea typeface="微软雅黑" pitchFamily="34" charset="-122"/>
                    <a:cs typeface="Times New Roman" pitchFamily="34" charset="-120"/>
                  </a:rPr>
                  <a:t>可</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7</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+16</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−15</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=0,</m:t>
                            </m:r>
                            <m:r>
                              <m:rPr>
                                <m:nor/>
                              </m:rPr>
                              <a:rPr lang="en-US" altLang="zh-CN" sz="1800" b="0" i="0">
                                <a:solidFill>
                                  <a:srgbClr val="003760"/>
                                </a:solidFill>
                                <a:latin typeface="Cambria Math" pitchFamily="34" charset="0"/>
                                <a:ea typeface="Cambria Math" pitchFamily="34" charset="-122"/>
                                <a:cs typeface="Cambria Math" pitchFamily="34" charset="-120"/>
                              </a:rPr>
                              <m:t>①</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7</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−30</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+8</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=0,</m:t>
                            </m:r>
                            <m:r>
                              <m:rPr>
                                <m:nor/>
                              </m:rPr>
                              <a:rPr lang="en-US" altLang="zh-CN" sz="1800" b="0" i="0">
                                <a:solidFill>
                                  <a:srgbClr val="003760"/>
                                </a:solidFill>
                                <a:latin typeface="Cambria Math" pitchFamily="34" charset="0"/>
                                <a:ea typeface="Cambria Math" pitchFamily="34" charset="-122"/>
                                <a:cs typeface="Cambria Math" pitchFamily="34" charset="-120"/>
                              </a:rPr>
                              <m:t>②</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-②，得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，③</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代入①，得</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700"/>
                  </a:lnSpc>
                </a:pPr>
                <a:r>
                  <a:rPr lang="en-US" altLang="zh-CN" b="0" i="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的夹角，则有</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num>
                      <m:den>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num>
                      <m:den>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180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6_AN.63_1#6e34a151e?vcp=1&amp;vop=1&amp;pid=a2c50f93e&amp;color=0,55,96&amp;vtp=1&amp;bbb=1"/>
              <p:cNvSpPr>
                <a:spLocks noRot="1" noChangeAspect="1" noMove="1" noResize="1" noEditPoints="1" noAdjustHandles="1" noChangeArrowheads="1" noChangeShapeType="1" noTextEdit="1"/>
              </p:cNvSpPr>
              <p:nvPr/>
            </p:nvSpPr>
            <p:spPr>
              <a:xfrm>
                <a:off x="502920" y="2073261"/>
                <a:ext cx="10570464" cy="3246755"/>
              </a:xfrm>
              <a:prstGeom prst="rect">
                <a:avLst/>
              </a:prstGeom>
              <a:blipFill>
                <a:blip r:embed="rId4"/>
                <a:stretch>
                  <a:fillRect l="-1384" b="-431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C_5_BD#3bc806611?vcp=1&amp;pid=f385807a9&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题型5</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利用平面向量数量积求向量的模</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3" name="QC_6_BD.64_1#6611de36f?vaa=1&amp;vcp=1&amp;vop=1&amp;pid=3bc806611&amp;color=0,55,96&amp;vtp=1&amp;bbb=1&amp;hb=1"/>
              <p:cNvSpPr/>
              <p:nvPr/>
            </p:nvSpPr>
            <p:spPr>
              <a:xfrm>
                <a:off x="502920" y="1183922"/>
                <a:ext cx="10570464" cy="909955"/>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例5</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[江苏南通如皋中学2025高一检测]</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满足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1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𝒂</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3" name="QC_6_BD.64_1#6611de36f?vaa=1&amp;vcp=1&amp;vop=1&amp;pid=3bc806611&amp;color=0,55,96&amp;vtp=1&amp;bbb=1&amp;hb=1"/>
              <p:cNvSpPr>
                <a:spLocks noRot="1" noChangeAspect="1" noMove="1" noResize="1" noEditPoints="1" noAdjustHandles="1" noChangeArrowheads="1" noChangeShapeType="1" noTextEdit="1"/>
              </p:cNvSpPr>
              <p:nvPr/>
            </p:nvSpPr>
            <p:spPr>
              <a:xfrm>
                <a:off x="502920" y="1183922"/>
                <a:ext cx="10570464" cy="909955"/>
              </a:xfrm>
              <a:prstGeom prst="rect">
                <a:avLst/>
              </a:prstGeom>
              <a:blipFill>
                <a:blip r:embed="rId3"/>
                <a:stretch>
                  <a:fillRect l="-1384" b="-16107"/>
                </a:stretch>
              </a:blipFill>
              <a:ln/>
            </p:spPr>
            <p:txBody>
              <a:bodyPr/>
              <a:lstStyle/>
              <a:p>
                <a:r>
                  <a:rPr lang="zh-CN" altLang="en-US">
                    <a:noFill/>
                  </a:rPr>
                  <a:t> </a:t>
                </a:r>
              </a:p>
            </p:txBody>
          </p:sp>
        </mc:Fallback>
      </mc:AlternateContent>
      <p:sp>
        <p:nvSpPr>
          <p:cNvPr id="4" name="QC_6_AN.66_1#6611de36f.bracket?vaa=1&amp;vcp=1&amp;vop=1&amp;pid=3bc806611&amp;color=0,55,96&amp;vpa=7&amp;vtp=1"/>
          <p:cNvSpPr/>
          <p:nvPr/>
        </p:nvSpPr>
        <p:spPr>
          <a:xfrm>
            <a:off x="1598295" y="1818541"/>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64_2#6611de36f.choices?vaa=1&amp;vcp=1&amp;vop=1&amp;pid=3bc806611&amp;color=0,55,96&amp;vtp=1&amp;bbb=1"/>
              <p:cNvSpPr/>
              <p:nvPr/>
            </p:nvSpPr>
            <p:spPr>
              <a:xfrm>
                <a:off x="502920" y="2095909"/>
                <a:ext cx="10570464" cy="386461"/>
              </a:xfrm>
              <a:prstGeom prst="rect">
                <a:avLst/>
              </a:prstGeom>
              <a:noFill/>
              <a:ln/>
            </p:spPr>
            <p:txBody>
              <a:bodyPr wrap="none" lIns="0" tIns="0" rIns="0" bIns="0" rtlCol="0" anchor="t"/>
              <a:lstStyle/>
              <a:p>
                <a:pPr latinLnBrk="1">
                  <a:lnSpc>
                    <a:spcPts val="3500"/>
                  </a:lnSpc>
                  <a:tabLst>
                    <a:tab pos="2585466" algn="l"/>
                    <a:tab pos="5310632" algn="l"/>
                    <a:tab pos="80357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7</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64_2#6611de36f.choices?vaa=1&amp;vcp=1&amp;vop=1&amp;pid=3bc806611&amp;color=0,55,96&amp;vtp=1&amp;bbb=1"/>
              <p:cNvSpPr>
                <a:spLocks noRot="1" noChangeAspect="1" noMove="1" noResize="1" noEditPoints="1" noAdjustHandles="1" noChangeArrowheads="1" noChangeShapeType="1" noTextEdit="1"/>
              </p:cNvSpPr>
              <p:nvPr/>
            </p:nvSpPr>
            <p:spPr>
              <a:xfrm>
                <a:off x="502920" y="2095909"/>
                <a:ext cx="10570464" cy="386461"/>
              </a:xfrm>
              <a:prstGeom prst="rect">
                <a:avLst/>
              </a:prstGeom>
              <a:blipFill>
                <a:blip r:embed="rId4"/>
                <a:stretch>
                  <a:fillRect l="-1384" b="-3809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65_1#6611de36f?vaa=1&amp;vcp=1&amp;vop=1&amp;pid=3bc806611&amp;color=0,55,96&amp;vtp=1&amp;bbb=1&amp;hb=1"/>
              <p:cNvSpPr/>
              <p:nvPr/>
            </p:nvSpPr>
            <p:spPr>
              <a:xfrm>
                <a:off x="502920" y="2494879"/>
                <a:ext cx="10570464" cy="1074738"/>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44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𝒂</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1" i="1">
                            <a:solidFill>
                              <a:srgbClr val="003760"/>
                            </a:solidFill>
                            <a:latin typeface="Cambria Math" pitchFamily="34" charset="0"/>
                            <a:ea typeface="Cambria Math" pitchFamily="34" charset="-122"/>
                            <a:cs typeface="Cambria Math" pitchFamily="34" charset="-120"/>
                          </a:rPr>
                          <m:t>𝒂</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1" i="1">
                            <a:solidFill>
                              <a:srgbClr val="003760"/>
                            </a:solidFill>
                            <a:latin typeface="Cambria Math" pitchFamily="34" charset="0"/>
                            <a:ea typeface="Cambria Math" pitchFamily="34" charset="-122"/>
                            <a:cs typeface="Cambria Math" pitchFamily="34" charset="-120"/>
                          </a:rPr>
                          <m:t>𝒃</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1" i="1" smtClean="0">
                        <a:solidFill>
                          <a:srgbClr val="003760"/>
                        </a:solidFill>
                        <a:latin typeface="Cambria Math" pitchFamily="34" charset="0"/>
                        <a:ea typeface="Cambria Math" pitchFamily="34" charset="-122"/>
                        <a:cs typeface="Cambria Math" pitchFamily="34" charset="-120"/>
                      </a:rPr>
                      <m:t>𝒂</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=1+4+2×1×2×</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=7</m:t>
                    </m:r>
                  </m:oMath>
                </a14:m>
                <a:r>
                  <a:rPr lang="en-US" altLang="zh-CN"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𝒂</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7</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.故选D.</a:t>
                </a:r>
                <a:endParaRPr lang="en-US" altLang="zh-CN" dirty="0">
                  <a:solidFill>
                    <a:srgbClr val="003760"/>
                  </a:solidFill>
                </a:endParaRPr>
              </a:p>
            </p:txBody>
          </p:sp>
        </mc:Choice>
        <mc:Fallback xmlns="">
          <p:sp>
            <p:nvSpPr>
              <p:cNvPr id="6" name="QC_6_AS.65_1#6611de36f?vaa=1&amp;vcp=1&amp;vop=1&amp;pid=3bc806611&amp;color=0,55,96&amp;vtp=1&amp;bbb=1&amp;hb=1"/>
              <p:cNvSpPr>
                <a:spLocks noRot="1" noChangeAspect="1" noMove="1" noResize="1" noEditPoints="1" noAdjustHandles="1" noChangeArrowheads="1" noChangeShapeType="1" noTextEdit="1"/>
              </p:cNvSpPr>
              <p:nvPr/>
            </p:nvSpPr>
            <p:spPr>
              <a:xfrm>
                <a:off x="502920" y="2494879"/>
                <a:ext cx="10570464" cy="1074738"/>
              </a:xfrm>
              <a:prstGeom prst="rect">
                <a:avLst/>
              </a:prstGeom>
              <a:blipFill>
                <a:blip r:embed="rId5"/>
                <a:stretch>
                  <a:fillRect l="-1384" b="-734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P_6_BD#1318e2655?vcp=1&amp;pid=3bc806611&amp;color=0,55,96&amp;vtp=1&amp;bbb=1"/>
              <p:cNvSpPr/>
              <p:nvPr/>
            </p:nvSpPr>
            <p:spPr>
              <a:xfrm>
                <a:off x="502920" y="3581301"/>
                <a:ext cx="10570464" cy="820547"/>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（1）此类求模问题一般利用模的平方与数量积的联系求解.</a:t>
                </a:r>
                <a:endParaRPr lang="en-US" altLang="zh-CN" sz="1800" dirty="0">
                  <a:solidFill>
                    <a:srgbClr val="003760"/>
                  </a:solidFill>
                </a:endParaRPr>
              </a:p>
              <a:p>
                <a:pPr latinLnBrk="1">
                  <a:lnSpc>
                    <a:spcPts val="3600"/>
                  </a:lnSpc>
                </a:pPr>
                <a:r>
                  <a:rPr lang="en-US" altLang="zh-CN" sz="1800" b="0" i="0" dirty="0">
                    <a:solidFill>
                      <a:srgbClr val="003760"/>
                    </a:solidFill>
                    <a:latin typeface="Times New Roman" pitchFamily="34" charset="0"/>
                    <a:ea typeface="微软雅黑" pitchFamily="34" charset="-122"/>
                    <a:cs typeface="Times New Roman" pitchFamily="34" charset="-120"/>
                  </a:rPr>
                  <a:t>（2）利用</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，可以实现实数运算与向量运算的相互转化.</a:t>
                </a:r>
                <a:endParaRPr lang="en-US" altLang="zh-CN" sz="1800" dirty="0">
                  <a:solidFill>
                    <a:srgbClr val="003760"/>
                  </a:solidFill>
                </a:endParaRPr>
              </a:p>
            </p:txBody>
          </p:sp>
        </mc:Choice>
        <mc:Fallback>
          <p:sp>
            <p:nvSpPr>
              <p:cNvPr id="8" name="P_6_BD#1318e2655?vcp=1&amp;pid=3bc806611&amp;color=0,55,96&amp;vtp=1&amp;bbb=1"/>
              <p:cNvSpPr>
                <a:spLocks noRot="1" noChangeAspect="1" noMove="1" noResize="1" noEditPoints="1" noAdjustHandles="1" noChangeArrowheads="1" noChangeShapeType="1" noTextEdit="1"/>
              </p:cNvSpPr>
              <p:nvPr/>
            </p:nvSpPr>
            <p:spPr>
              <a:xfrm>
                <a:off x="502920" y="3581301"/>
                <a:ext cx="10570464" cy="820547"/>
              </a:xfrm>
              <a:prstGeom prst="rect">
                <a:avLst/>
              </a:prstGeom>
              <a:blipFill>
                <a:blip r:embed="rId6"/>
                <a:stretch>
                  <a:fillRect l="-1384" b="-1703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68_1#0944a9c2c?vaa=1&amp;vcp=1&amp;vop=1&amp;pid=3bc806611&amp;color=0,55,96&amp;mp=1&amp;vtp=1&amp;bt=1&amp;bbb=1&amp;hb=1"/>
              <p:cNvSpPr/>
              <p:nvPr/>
            </p:nvSpPr>
            <p:spPr>
              <a:xfrm>
                <a:off x="502920" y="2572213"/>
                <a:ext cx="10570464"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5-1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[安徽六安2025高一期中]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)=−72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1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𝒂</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68_1#0944a9c2c?vaa=1&amp;vcp=1&amp;vop=1&amp;pid=3bc806611&amp;color=0,55,96&amp;mp=1&amp;vtp=1&amp;bt=1&amp;bbb=1&amp;hb=1"/>
              <p:cNvSpPr>
                <a:spLocks noRot="1" noChangeAspect="1" noMove="1" noResize="1" noEditPoints="1" noAdjustHandles="1" noChangeArrowheads="1" noChangeShapeType="1" noTextEdit="1"/>
              </p:cNvSpPr>
              <p:nvPr/>
            </p:nvSpPr>
            <p:spPr>
              <a:xfrm>
                <a:off x="502920" y="2572213"/>
                <a:ext cx="10570464" cy="770255"/>
              </a:xfrm>
              <a:prstGeom prst="rect">
                <a:avLst/>
              </a:prstGeom>
              <a:blipFill>
                <a:blip r:embed="rId3"/>
                <a:stretch>
                  <a:fillRect l="-1384" b="-18254"/>
                </a:stretch>
              </a:blipFill>
              <a:ln/>
            </p:spPr>
            <p:txBody>
              <a:bodyPr/>
              <a:lstStyle/>
              <a:p>
                <a:r>
                  <a:rPr lang="zh-CN" altLang="en-US">
                    <a:noFill/>
                  </a:rPr>
                  <a:t> </a:t>
                </a:r>
              </a:p>
            </p:txBody>
          </p:sp>
        </mc:Fallback>
      </mc:AlternateContent>
      <p:sp>
        <p:nvSpPr>
          <p:cNvPr id="3" name="QC_6_AN.70_1#0944a9c2c.bracket?vaa=1&amp;vcp=1&amp;vop=1&amp;pid=3bc806611&amp;color=0,55,96&amp;mp=1&amp;vpa=8&amp;vtp=1"/>
          <p:cNvSpPr/>
          <p:nvPr/>
        </p:nvSpPr>
        <p:spPr>
          <a:xfrm>
            <a:off x="1187133" y="3068148"/>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p:sp>
        <p:nvSpPr>
          <p:cNvPr id="4" name="QC_6_BD.68_2#0944a9c2c.choices?vaa=1&amp;vcp=1&amp;vop=1&amp;pid=3bc806611&amp;color=0,55,96&amp;vtp=1&amp;bbb=1"/>
          <p:cNvSpPr/>
          <p:nvPr/>
        </p:nvSpPr>
        <p:spPr>
          <a:xfrm>
            <a:off x="502920" y="3348817"/>
            <a:ext cx="10570464" cy="360680"/>
          </a:xfrm>
          <a:prstGeom prst="rect">
            <a:avLst/>
          </a:prstGeom>
          <a:noFill/>
          <a:ln/>
        </p:spPr>
        <p:txBody>
          <a:bodyPr wrap="none" lIns="0" tIns="0" rIns="0" bIns="0" rtlCol="0" anchor="t"/>
          <a:lstStyle/>
          <a:p>
            <a:pPr latinLnBrk="1">
              <a:lnSpc>
                <a:spcPts val="3200"/>
              </a:lnSpc>
              <a:tabLst>
                <a:tab pos="2795016" algn="l"/>
                <a:tab pos="5450332" algn="l"/>
                <a:tab pos="81056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12</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6</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a:t>
            </a:r>
            <a:endParaRPr lang="en-US" altLang="zh-CN" sz="1800" dirty="0">
              <a:solidFill>
                <a:srgbClr val="003760"/>
              </a:solidFill>
            </a:endParaRPr>
          </a:p>
        </p:txBody>
      </p:sp>
      <mc:AlternateContent xmlns:mc="http://schemas.openxmlformats.org/markup-compatibility/2006" xmlns:a14="http://schemas.microsoft.com/office/drawing/2010/main">
        <mc:Choice Requires="a14">
          <p:sp>
            <p:nvSpPr>
              <p:cNvPr id="5" name="QC_6_AS.69_1#0944a9c2c?vaa=1&amp;vcp=1&amp;vop=1&amp;pid=3bc806611&amp;color=0,55,96&amp;vtp=1&amp;bbb=1&amp;hb=1"/>
              <p:cNvSpPr/>
              <p:nvPr/>
            </p:nvSpPr>
            <p:spPr>
              <a:xfrm>
                <a:off x="502920" y="3713307"/>
                <a:ext cx="10570464" cy="7732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−6|</m:t>
                    </m:r>
                    <m:r>
                      <a:rPr lang="en-US" altLang="zh-CN" sz="1800" b="1" i="1" smtClean="0">
                        <a:solidFill>
                          <a:srgbClr val="003760"/>
                        </a:solidFill>
                        <a:latin typeface="Cambria Math" pitchFamily="34" charset="0"/>
                        <a:ea typeface="Cambria Math" pitchFamily="34" charset="-122"/>
                        <a:cs typeface="Cambria Math" pitchFamily="34" charset="-120"/>
                      </a:rPr>
                      <m:t>𝒃</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−6×16=−72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，解得</a:t>
                </a:r>
              </a:p>
              <a:p>
                <a:pPr latinLnBrk="1">
                  <a:lnSpc>
                    <a:spcPts val="31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𝒂</m:t>
                    </m:r>
                    <m:r>
                      <a:rPr lang="en-US" altLang="zh-CN" b="0" i="0" smtClean="0">
                        <a:solidFill>
                          <a:srgbClr val="003760"/>
                        </a:solidFill>
                        <a:latin typeface="Cambria Math" pitchFamily="34" charset="0"/>
                        <a:ea typeface="Cambria Math" pitchFamily="34" charset="-122"/>
                        <a:cs typeface="Cambria Math" pitchFamily="34" charset="-120"/>
                      </a:rPr>
                      <m:t>|=−4</m:t>
                    </m:r>
                  </m:oMath>
                </a14:m>
                <a:r>
                  <a:rPr lang="en-US" altLang="zh-CN" b="0" i="0" dirty="0">
                    <a:solidFill>
                      <a:srgbClr val="003760"/>
                    </a:solidFill>
                    <a:latin typeface="Times New Roman" pitchFamily="34" charset="0"/>
                    <a:ea typeface="微软雅黑" pitchFamily="34" charset="-122"/>
                    <a:cs typeface="Times New Roman" pitchFamily="34" charset="-120"/>
                  </a:rPr>
                  <a:t>（舍）或</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𝒂</m:t>
                    </m:r>
                    <m:r>
                      <a:rPr lang="en-US" altLang="zh-CN" b="0" i="0" smtClean="0">
                        <a:solidFill>
                          <a:srgbClr val="003760"/>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.故选B.</a:t>
                </a:r>
                <a:endParaRPr lang="en-US" altLang="zh-CN" dirty="0">
                  <a:solidFill>
                    <a:srgbClr val="003760"/>
                  </a:solidFill>
                </a:endParaRPr>
              </a:p>
            </p:txBody>
          </p:sp>
        </mc:Choice>
        <mc:Fallback xmlns="">
          <p:sp>
            <p:nvSpPr>
              <p:cNvPr id="5" name="QC_6_AS.69_1#0944a9c2c?vaa=1&amp;vcp=1&amp;vop=1&amp;pid=3bc806611&amp;color=0,55,96&amp;vtp=1&amp;bbb=1&amp;hb=1"/>
              <p:cNvSpPr>
                <a:spLocks noRot="1" noChangeAspect="1" noMove="1" noResize="1" noEditPoints="1" noAdjustHandles="1" noChangeArrowheads="1" noChangeShapeType="1" noTextEdit="1"/>
              </p:cNvSpPr>
              <p:nvPr/>
            </p:nvSpPr>
            <p:spPr>
              <a:xfrm>
                <a:off x="502920" y="3713307"/>
                <a:ext cx="10570464" cy="773240"/>
              </a:xfrm>
              <a:prstGeom prst="rect">
                <a:avLst/>
              </a:prstGeom>
              <a:blipFill>
                <a:blip r:embed="rId4"/>
                <a:stretch>
                  <a:fillRect l="-1384" b="-18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72_1#9f8f74ece?vaa=1&amp;vcp=1&amp;vop=1&amp;pid=3bc806611&amp;color=0,55,96&amp;vtp=1&amp;bt=1&amp;bbb=1"/>
              <p:cNvSpPr/>
              <p:nvPr/>
            </p:nvSpPr>
            <p:spPr>
              <a:xfrm>
                <a:off x="502920" y="2955625"/>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5-2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已知平面向量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𝒄</m:t>
                    </m:r>
                  </m:oMath>
                </a14:m>
                <a:r>
                  <a:rPr lang="en-US" altLang="zh-CN" sz="1800" b="0" i="0" dirty="0">
                    <a:solidFill>
                      <a:srgbClr val="003760"/>
                    </a:solidFill>
                    <a:latin typeface="Times New Roman" pitchFamily="34" charset="0"/>
                    <a:ea typeface="微软雅黑" pitchFamily="34" charset="-122"/>
                    <a:cs typeface="Times New Roman" pitchFamily="34" charset="-120"/>
                  </a:rPr>
                  <a:t>满足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𝟎</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72_1#9f8f74ece?vaa=1&amp;vcp=1&amp;vop=1&amp;pid=3bc806611&amp;color=0,55,96&amp;vtp=1&amp;bt=1&amp;bbb=1"/>
              <p:cNvSpPr>
                <a:spLocks noRot="1" noChangeAspect="1" noMove="1" noResize="1" noEditPoints="1" noAdjustHandles="1" noChangeArrowheads="1" noChangeShapeType="1" noTextEdit="1"/>
              </p:cNvSpPr>
              <p:nvPr/>
            </p:nvSpPr>
            <p:spPr>
              <a:xfrm>
                <a:off x="502920" y="2955625"/>
                <a:ext cx="10570464" cy="360680"/>
              </a:xfrm>
              <a:prstGeom prst="rect">
                <a:avLst/>
              </a:prstGeom>
              <a:blipFill>
                <a:blip r:embed="rId3"/>
                <a:stretch>
                  <a:fillRect l="-1384" t="-3390"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74_1#9f8f74ece.blank?vaa=1&amp;vcp=1&amp;vop=1&amp;pid=3bc806611&amp;color=0,55,96&amp;vpa=9&amp;vtp=1&amp;bbb=1&amp;rh=26.34"/>
              <p:cNvSpPr/>
              <p:nvPr/>
            </p:nvSpPr>
            <p:spPr>
              <a:xfrm>
                <a:off x="8240395" y="2931496"/>
                <a:ext cx="438277" cy="332677"/>
              </a:xfrm>
              <a:prstGeom prst="rect">
                <a:avLst/>
              </a:prstGeom>
              <a:noFill/>
              <a:ln/>
            </p:spPr>
            <p:txBody>
              <a:bodyPr wrap="none" lIns="0" tIns="0" rIns="0" bIns="0" rtlCol="0" anchor="t"/>
              <a:lstStyle/>
              <a:p>
                <a:pPr algn="ctr" latinLnBrk="1">
                  <a:lnSpc>
                    <a:spcPts val="2900"/>
                  </a:lnSpc>
                </a:pPr>
                <a14:m>
                  <m:oMath xmlns:m="http://schemas.openxmlformats.org/officeDocument/2006/math">
                    <m:rad>
                      <m:radPr>
                        <m:degHide m:val="on"/>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radPr>
                      <m:deg/>
                      <m:e>
                        <m:r>
                          <a:rPr lang="en-US" altLang="zh-CN" sz="2000" b="0" i="0">
                            <a:solidFill>
                              <a:srgbClr val="6161F4"/>
                            </a:solidFill>
                            <a:latin typeface="Cambria Math" pitchFamily="34" charset="0"/>
                            <a:ea typeface="Cambria Math" pitchFamily="34" charset="-122"/>
                            <a:cs typeface="Cambria Math" pitchFamily="34" charset="-120"/>
                          </a:rPr>
                          <m:t>2</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74_1#9f8f74ece.blank?vaa=1&amp;vcp=1&amp;vop=1&amp;pid=3bc806611&amp;color=0,55,96&amp;vpa=9&amp;vtp=1&amp;bbb=1&amp;rh=26.34"/>
              <p:cNvSpPr>
                <a:spLocks noRot="1" noChangeAspect="1" noMove="1" noResize="1" noEditPoints="1" noAdjustHandles="1" noChangeArrowheads="1" noChangeShapeType="1" noTextEdit="1"/>
              </p:cNvSpPr>
              <p:nvPr/>
            </p:nvSpPr>
            <p:spPr>
              <a:xfrm>
                <a:off x="8240395" y="2931496"/>
                <a:ext cx="438277" cy="332677"/>
              </a:xfrm>
              <a:prstGeom prst="rect">
                <a:avLst/>
              </a:prstGeom>
              <a:blipFill>
                <a:blip r:embed="rId4"/>
                <a:stretch>
                  <a:fillRect r="-4167" b="-925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73_1#9f8f74ece?vaa=1&amp;vcp=1&amp;vop=1&amp;pid=3bc806611&amp;color=0,55,96&amp;vtp=1&amp;bbb=1&amp;hb=1"/>
              <p:cNvSpPr/>
              <p:nvPr/>
            </p:nvSpPr>
            <p:spPr>
              <a:xfrm>
                <a:off x="502920" y="3326212"/>
                <a:ext cx="10570464" cy="810959"/>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𝟎</m:t>
                    </m:r>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，两边同时平方得</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𝒄</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500"/>
                  </a:lnSpc>
                </a:pPr>
                <a14:m>
                  <m:oMath xmlns:m="http://schemas.openxmlformats.org/officeDocument/2006/math">
                    <m:r>
                      <a:rPr lang="en-US" altLang="zh-CN" b="1" i="1" smtClean="0">
                        <a:solidFill>
                          <a:srgbClr val="003760"/>
                        </a:solidFill>
                        <a:latin typeface="Cambria Math" pitchFamily="34" charset="0"/>
                        <a:ea typeface="Cambria Math" pitchFamily="34" charset="-122"/>
                        <a:cs typeface="Cambria Math" pitchFamily="34" charset="-120"/>
                      </a:rPr>
                      <m:t>𝒂</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=−1</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∴1=1−2+|</m:t>
                    </m:r>
                    <m:r>
                      <a:rPr lang="en-US" altLang="zh-CN" b="1" i="1" smtClean="0">
                        <a:solidFill>
                          <a:srgbClr val="003760"/>
                        </a:solidFill>
                        <a:latin typeface="Cambria Math" pitchFamily="34" charset="0"/>
                        <a:ea typeface="Cambria Math" pitchFamily="34" charset="-122"/>
                        <a:cs typeface="Cambria Math" pitchFamily="34" charset="-120"/>
                      </a:rPr>
                      <m:t>𝒃</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2</m:t>
                        </m:r>
                      </m:sup>
                    </m:sSup>
                  </m:oMath>
                </a14:m>
                <a:r>
                  <a:rPr lang="en-US" altLang="zh-CN"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1"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B_6_AS.73_1#9f8f74ece?vaa=1&amp;vcp=1&amp;vop=1&amp;pid=3bc806611&amp;color=0,55,96&amp;vtp=1&amp;bbb=1&amp;hb=1"/>
              <p:cNvSpPr>
                <a:spLocks noRot="1" noChangeAspect="1" noMove="1" noResize="1" noEditPoints="1" noAdjustHandles="1" noChangeArrowheads="1" noChangeShapeType="1" noTextEdit="1"/>
              </p:cNvSpPr>
              <p:nvPr/>
            </p:nvSpPr>
            <p:spPr>
              <a:xfrm>
                <a:off x="502920" y="3326212"/>
                <a:ext cx="10570464" cy="810959"/>
              </a:xfrm>
              <a:prstGeom prst="rect">
                <a:avLst/>
              </a:prstGeom>
              <a:blipFill>
                <a:blip r:embed="rId5"/>
                <a:stretch>
                  <a:fillRect l="-1384" b="-1654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76_1#bd435f6e6?vaa=1&amp;vcp=1&amp;vop=1&amp;pid=3bc806611&amp;color=0,55,96&amp;vtp=1&amp;bt=1&amp;bbb=1"/>
              <p:cNvSpPr/>
              <p:nvPr/>
            </p:nvSpPr>
            <p:spPr>
              <a:xfrm>
                <a:off x="502920" y="2086564"/>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5-3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平面向量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𝒄</m:t>
                    </m:r>
                  </m:oMath>
                </a14:m>
                <a:r>
                  <a:rPr lang="en-US" altLang="zh-CN" sz="1800" b="0" i="0" dirty="0">
                    <a:solidFill>
                      <a:srgbClr val="003760"/>
                    </a:solidFill>
                    <a:latin typeface="Times New Roman" pitchFamily="34" charset="0"/>
                    <a:ea typeface="微软雅黑" pitchFamily="34" charset="-122"/>
                    <a:cs typeface="Times New Roman" pitchFamily="34" charset="-120"/>
                  </a:rPr>
                  <a:t>两两夹角都相等，且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76_1#bd435f6e6?vaa=1&amp;vcp=1&amp;vop=1&amp;pid=3bc806611&amp;color=0,55,96&amp;vtp=1&amp;bt=1&amp;bbb=1"/>
              <p:cNvSpPr>
                <a:spLocks noRot="1" noChangeAspect="1" noMove="1" noResize="1" noEditPoints="1" noAdjustHandles="1" noChangeArrowheads="1" noChangeShapeType="1" noTextEdit="1"/>
              </p:cNvSpPr>
              <p:nvPr/>
            </p:nvSpPr>
            <p:spPr>
              <a:xfrm>
                <a:off x="502920" y="2086564"/>
                <a:ext cx="10570464" cy="360680"/>
              </a:xfrm>
              <a:prstGeom prst="rect">
                <a:avLst/>
              </a:prstGeom>
              <a:blipFill>
                <a:blip r:embed="rId3"/>
                <a:stretch>
                  <a:fillRect l="-1384" t="-3390" b="-40678"/>
                </a:stretch>
              </a:blipFill>
              <a:ln/>
            </p:spPr>
            <p:txBody>
              <a:bodyPr/>
              <a:lstStyle/>
              <a:p>
                <a:r>
                  <a:rPr lang="zh-CN" altLang="en-US">
                    <a:noFill/>
                  </a:rPr>
                  <a:t> </a:t>
                </a:r>
              </a:p>
            </p:txBody>
          </p:sp>
        </mc:Fallback>
      </mc:AlternateContent>
      <p:sp>
        <p:nvSpPr>
          <p:cNvPr id="3" name="QB_6_AN.78_1#bd435f6e6.blank?vaa=1&amp;vcp=1&amp;vop=1&amp;pid=3bc806611&amp;color=0,55,96&amp;vpa=10&amp;vtp=1&amp;bbb=1"/>
          <p:cNvSpPr/>
          <p:nvPr/>
        </p:nvSpPr>
        <p:spPr>
          <a:xfrm>
            <a:off x="8322945" y="2092153"/>
            <a:ext cx="69215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5或1</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B_6_AS.77_1#bd435f6e6?vaa=1&amp;vcp=1&amp;vop=1&amp;pid=3bc806611&amp;color=0,55,96&amp;vtp=1&amp;bbb=1&amp;hb=1"/>
              <p:cNvSpPr/>
              <p:nvPr/>
            </p:nvSpPr>
            <p:spPr>
              <a:xfrm>
                <a:off x="502920" y="2457151"/>
                <a:ext cx="10570464" cy="12573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由题意，可得任意两向量的夹角是</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𝒄</m:t>
                    </m:r>
                  </m:oMath>
                </a14:m>
                <a:r>
                  <a:rPr lang="en-US" altLang="zh-CN" sz="1800" b="0" i="0" dirty="0">
                    <a:solidFill>
                      <a:srgbClr val="003760"/>
                    </a:solidFill>
                    <a:latin typeface="Times New Roman" pitchFamily="34" charset="0"/>
                    <a:ea typeface="微软雅黑" pitchFamily="34" charset="-122"/>
                    <a:cs typeface="Times New Roman" pitchFamily="34" charset="-120"/>
                  </a:rPr>
                  <a:t>两两夹角为</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𝒄</m:t>
                    </m:r>
                  </m:oMath>
                </a14:m>
                <a:r>
                  <a:rPr lang="en-US" altLang="zh-CN" sz="1800" b="0" i="0" dirty="0">
                    <a:solidFill>
                      <a:srgbClr val="003760"/>
                    </a:solidFill>
                    <a:latin typeface="Times New Roman" pitchFamily="34" charset="0"/>
                    <a:ea typeface="微软雅黑" pitchFamily="34" charset="-122"/>
                    <a:cs typeface="Times New Roman" pitchFamily="34" charset="-120"/>
                  </a:rPr>
                  <a:t>方向相同，则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𝒄</m:t>
                    </m:r>
                  </m:oMath>
                </a14:m>
                <a:r>
                  <a:rPr lang="en-US" altLang="zh-CN" sz="1800" b="0" i="0" dirty="0">
                    <a:solidFill>
                      <a:srgbClr val="003760"/>
                    </a:solidFill>
                    <a:latin typeface="Times New Roman" pitchFamily="34" charset="0"/>
                    <a:ea typeface="微软雅黑" pitchFamily="34" charset="-122"/>
                    <a:cs typeface="Times New Roman" pitchFamily="34" charset="-120"/>
                  </a:rPr>
                  <a:t>两两夹角为</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时，由于</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，故</a:t>
                </a:r>
              </a:p>
              <a:p>
                <a:pPr latinLnBrk="1">
                  <a:lnSpc>
                    <a:spcPct val="150000"/>
                  </a:lnSpc>
                </a:pPr>
                <a:endParaRPr lang="en-US" altLang="zh-CN" dirty="0"/>
              </a:p>
            </p:txBody>
          </p:sp>
        </mc:Choice>
        <mc:Fallback xmlns="">
          <p:sp>
            <p:nvSpPr>
              <p:cNvPr id="4" name="QB_6_AS.77_1#bd435f6e6?vaa=1&amp;vcp=1&amp;vop=1&amp;pid=3bc806611&amp;color=0,55,96&amp;vtp=1&amp;bbb=1&amp;hb=1"/>
              <p:cNvSpPr>
                <a:spLocks noRot="1" noChangeAspect="1" noMove="1" noResize="1" noEditPoints="1" noAdjustHandles="1" noChangeArrowheads="1" noChangeShapeType="1" noTextEdit="1"/>
              </p:cNvSpPr>
              <p:nvPr/>
            </p:nvSpPr>
            <p:spPr>
              <a:xfrm>
                <a:off x="502920" y="2457151"/>
                <a:ext cx="10570464" cy="1257300"/>
              </a:xfrm>
              <a:prstGeom prst="rect">
                <a:avLst/>
              </a:prstGeom>
              <a:blipFill>
                <a:blip r:embed="rId4"/>
                <a:stretch>
                  <a:fillRect l="-1384" b="-77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6_AS.77_1#bd435f6e6?vaa=1&amp;vcp=1&amp;vop=1&amp;pid=3bc806611&amp;color=0,55,96&amp;vtp=1&amp;bbb=1&amp;hb=1">
                <a:extLst>
                  <a:ext uri="{FF2B5EF4-FFF2-40B4-BE49-F238E27FC236}">
                    <a16:creationId xmlns:a16="http://schemas.microsoft.com/office/drawing/2014/main" id="{CFEBC343-4F45-91B7-8723-320D5FB4778B}"/>
                  </a:ext>
                </a:extLst>
              </p:cNvPr>
              <p:cNvSpPr/>
              <p:nvPr/>
            </p:nvSpPr>
            <p:spPr>
              <a:xfrm>
                <a:off x="502920" y="3743724"/>
                <a:ext cx="10570464" cy="838200"/>
              </a:xfrm>
              <a:prstGeom prst="rect">
                <a:avLst/>
              </a:prstGeom>
              <a:noFill/>
              <a:ln/>
            </p:spPr>
            <p:txBody>
              <a:bodyPr wrap="square" lIns="0" tIns="0" rIns="0" bIns="0" rtlCol="0" anchor="t"/>
              <a:lstStyle/>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+4</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𝒄</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+4×</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+4×1×1×</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+2×1×2×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+4×1×2×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100"/>
                  </a:lnSpc>
                </a:pPr>
                <a:endParaRPr lang="en-US" altLang="zh-CN" dirty="0"/>
              </a:p>
            </p:txBody>
          </p:sp>
        </mc:Choice>
        <mc:Fallback xmlns="">
          <p:sp>
            <p:nvSpPr>
              <p:cNvPr id="6" name="QB_6_AS.77_1#bd435f6e6?vaa=1&amp;vcp=1&amp;vop=1&amp;pid=3bc806611&amp;color=0,55,96&amp;vtp=1&amp;bbb=1&amp;hb=1">
                <a:extLst>
                  <a:ext uri="{FF2B5EF4-FFF2-40B4-BE49-F238E27FC236}">
                    <a16:creationId xmlns:a16="http://schemas.microsoft.com/office/drawing/2014/main" id="{CFEBC343-4F45-91B7-8723-320D5FB4778B}"/>
                  </a:ext>
                </a:extLst>
              </p:cNvPr>
              <p:cNvSpPr>
                <a:spLocks noRot="1" noChangeAspect="1" noMove="1" noResize="1" noEditPoints="1" noAdjustHandles="1" noChangeArrowheads="1" noChangeShapeType="1" noTextEdit="1"/>
              </p:cNvSpPr>
              <p:nvPr/>
            </p:nvSpPr>
            <p:spPr>
              <a:xfrm>
                <a:off x="502920" y="3743724"/>
                <a:ext cx="10570464" cy="838200"/>
              </a:xfrm>
              <a:prstGeom prst="rect">
                <a:avLst/>
              </a:prstGeom>
              <a:blipFill>
                <a:blip r:embed="rId5"/>
                <a:stretch>
                  <a:fillRect l="-1038" r="-173" b="-1087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B_6_AS.77_1#bd435f6e6?vaa=1&amp;vcp=1&amp;vop=1&amp;pid=3bc806611&amp;color=0,55,96&amp;vtp=1&amp;bbb=1&amp;hb=1">
                <a:extLst>
                  <a:ext uri="{FF2B5EF4-FFF2-40B4-BE49-F238E27FC236}">
                    <a16:creationId xmlns:a16="http://schemas.microsoft.com/office/drawing/2014/main" id="{2E34ABF1-23DB-C726-4DDD-7AAABFF3BD99}"/>
                  </a:ext>
                </a:extLst>
              </p:cNvPr>
              <p:cNvSpPr/>
              <p:nvPr/>
            </p:nvSpPr>
            <p:spPr>
              <a:xfrm>
                <a:off x="502920" y="4578051"/>
                <a:ext cx="10570464" cy="354140"/>
              </a:xfrm>
              <a:prstGeom prst="rect">
                <a:avLst/>
              </a:prstGeom>
              <a:noFill/>
              <a:ln/>
            </p:spPr>
            <p:txBody>
              <a:bodyPr wrap="none" lIns="0" tIns="0" rIns="0" bIns="0" rtlCol="0" anchor="t"/>
              <a:lstStyle/>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综上</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𝒂</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𝒄</m:t>
                    </m:r>
                    <m:r>
                      <a:rPr lang="en-US" altLang="zh-CN" b="0" i="0" smtClean="0">
                        <a:solidFill>
                          <a:srgbClr val="00376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或1.</a:t>
                </a:r>
                <a:endParaRPr lang="en-US" altLang="zh-CN" dirty="0">
                  <a:solidFill>
                    <a:srgbClr val="003760"/>
                  </a:solidFill>
                </a:endParaRPr>
              </a:p>
            </p:txBody>
          </p:sp>
        </mc:Choice>
        <mc:Fallback xmlns="">
          <p:sp>
            <p:nvSpPr>
              <p:cNvPr id="7" name="QB_6_AS.77_1#bd435f6e6?vaa=1&amp;vcp=1&amp;vop=1&amp;pid=3bc806611&amp;color=0,55,96&amp;vtp=1&amp;bbb=1&amp;hb=1">
                <a:extLst>
                  <a:ext uri="{FF2B5EF4-FFF2-40B4-BE49-F238E27FC236}">
                    <a16:creationId xmlns:a16="http://schemas.microsoft.com/office/drawing/2014/main" id="{2E34ABF1-23DB-C726-4DDD-7AAABFF3BD99}"/>
                  </a:ext>
                </a:extLst>
              </p:cNvPr>
              <p:cNvSpPr>
                <a:spLocks noRot="1" noChangeAspect="1" noMove="1" noResize="1" noEditPoints="1" noAdjustHandles="1" noChangeArrowheads="1" noChangeShapeType="1" noTextEdit="1"/>
              </p:cNvSpPr>
              <p:nvPr/>
            </p:nvSpPr>
            <p:spPr>
              <a:xfrm>
                <a:off x="502920" y="4578051"/>
                <a:ext cx="10570464" cy="354140"/>
              </a:xfrm>
              <a:prstGeom prst="rect">
                <a:avLst/>
              </a:prstGeom>
              <a:blipFill>
                <a:blip r:embed="rId6"/>
                <a:stretch>
                  <a:fillRect l="-1384" t="-1724" b="-3793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bg/>
                                          </p:spTgt>
                                        </p:tgtEl>
                                        <p:attrNameLst>
                                          <p:attrName>style.visibility</p:attrName>
                                        </p:attrNameLst>
                                      </p:cBhvr>
                                      <p:to>
                                        <p:strVal val="visible"/>
                                      </p:to>
                                    </p:set>
                                    <p:animEffect transition="in" filter="fade">
                                      <p:cBhvr>
                                        <p:cTn id="27" dur="500"/>
                                        <p:tgtEl>
                                          <p:spTgt spid="6">
                                            <p:bg/>
                                          </p:spTgt>
                                        </p:tgtEl>
                                      </p:cBhvr>
                                    </p:animEffect>
                                    <p:anim calcmode="lin" valueType="num">
                                      <p:cBhvr>
                                        <p:cTn id="28" dur="500" fill="hold"/>
                                        <p:tgtEl>
                                          <p:spTgt spid="6">
                                            <p:bg/>
                                          </p:spTgt>
                                        </p:tgtEl>
                                        <p:attrNameLst>
                                          <p:attrName>ppt_x</p:attrName>
                                        </p:attrNameLst>
                                      </p:cBhvr>
                                      <p:tavLst>
                                        <p:tav tm="0">
                                          <p:val>
                                            <p:strVal val="#ppt_x"/>
                                          </p:val>
                                        </p:tav>
                                        <p:tav tm="100000">
                                          <p:val>
                                            <p:strVal val="#ppt_x"/>
                                          </p:val>
                                        </p:tav>
                                      </p:tavLst>
                                    </p:anim>
                                    <p:anim calcmode="lin" valueType="num">
                                      <p:cBhvr>
                                        <p:cTn id="29" dur="500" fill="hold"/>
                                        <p:tgtEl>
                                          <p:spTgt spid="6">
                                            <p:bg/>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anim calcmode="lin" valueType="num">
                                      <p:cBhvr>
                                        <p:cTn id="3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0" end="0"/>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anim calcmode="lin" valueType="num">
                                      <p:cBhvr>
                                        <p:cTn id="38" dur="500" fill="hold"/>
                                        <p:tgtEl>
                                          <p:spTgt spid="7">
                                            <p:bg/>
                                          </p:spTgt>
                                        </p:tgtEl>
                                        <p:attrNameLst>
                                          <p:attrName>ppt_x</p:attrName>
                                        </p:attrNameLst>
                                      </p:cBhvr>
                                      <p:tavLst>
                                        <p:tav tm="0">
                                          <p:val>
                                            <p:strVal val="#ppt_x"/>
                                          </p:val>
                                        </p:tav>
                                        <p:tav tm="100000">
                                          <p:val>
                                            <p:strVal val="#ppt_x"/>
                                          </p:val>
                                        </p:tav>
                                      </p:tavLst>
                                    </p:anim>
                                    <p:anim calcmode="lin" valueType="num">
                                      <p:cBhvr>
                                        <p:cTn id="39" dur="500" fill="hold"/>
                                        <p:tgtEl>
                                          <p:spTgt spid="7">
                                            <p:bg/>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anim calcmode="lin" valueType="num">
                                      <p:cBhvr>
                                        <p:cTn id="4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44"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C_5_BD#4756bdf1a?vcp=1&amp;pid=f385807a9&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题型6</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利用平面向量数量积判断三角形的形状</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3" name="QC_6_BD.80_1#c457f329e?vaa=1&amp;vcp=1&amp;vop=1&amp;pid=4756bdf1a&amp;color=0,55,96&amp;vtp=1&amp;bbb=1"/>
              <p:cNvSpPr/>
              <p:nvPr/>
            </p:nvSpPr>
            <p:spPr>
              <a:xfrm>
                <a:off x="502920" y="1225895"/>
                <a:ext cx="10570464" cy="401447"/>
              </a:xfrm>
              <a:prstGeom prst="rect">
                <a:avLst/>
              </a:prstGeom>
              <a:noFill/>
              <a:ln/>
            </p:spPr>
            <p:txBody>
              <a:bodyPr wrap="none" lIns="0" tIns="0" rIns="0" bIns="0" rtlCol="0" anchor="t"/>
              <a:lstStyle/>
              <a:p>
                <a:pPr algn="l" latinLnBrk="1">
                  <a:lnSpc>
                    <a:spcPts val="3600"/>
                  </a:lnSpc>
                </a:pPr>
                <a:r>
                  <a:rPr lang="en-US" altLang="zh-CN" sz="1800" b="1" i="0" dirty="0">
                    <a:solidFill>
                      <a:srgbClr val="003760"/>
                    </a:solidFill>
                    <a:latin typeface="Times New Roman" pitchFamily="34" charset="0"/>
                    <a:ea typeface="微软雅黑" pitchFamily="34" charset="-122"/>
                    <a:cs typeface="Times New Roman" pitchFamily="34" charset="-120"/>
                  </a:rPr>
                  <a:t>例6</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是</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所在平面内一点，且满足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𝑃𝐶</m:t>
                        </m:r>
                      </m:e>
                    </m:acc>
                    <m:r>
                      <a:rPr lang="en-US" altLang="zh-CN" sz="1800" b="0" i="0" smtClean="0">
                        <a:solidFill>
                          <a:srgbClr val="003760"/>
                        </a:solidFill>
                        <a:latin typeface="Cambria Math" pitchFamily="34" charset="0"/>
                        <a:ea typeface="Cambria Math" pitchFamily="34" charset="-122"/>
                        <a:cs typeface="Cambria Math" pitchFamily="34" charset="-120"/>
                      </a:rPr>
                      <m:t>−2</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𝑃𝐴</m:t>
                        </m:r>
                      </m:e>
                    </m:acc>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的形状为(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3" name="QC_6_BD.80_1#c457f329e?vaa=1&amp;vcp=1&amp;vop=1&amp;pid=4756bdf1a&amp;color=0,55,96&amp;vtp=1&amp;bbb=1"/>
              <p:cNvSpPr>
                <a:spLocks noRot="1" noChangeAspect="1" noMove="1" noResize="1" noEditPoints="1" noAdjustHandles="1" noChangeArrowheads="1" noChangeShapeType="1" noTextEdit="1"/>
              </p:cNvSpPr>
              <p:nvPr/>
            </p:nvSpPr>
            <p:spPr>
              <a:xfrm>
                <a:off x="502920" y="1225895"/>
                <a:ext cx="10570464" cy="401447"/>
              </a:xfrm>
              <a:prstGeom prst="rect">
                <a:avLst/>
              </a:prstGeom>
              <a:blipFill>
                <a:blip r:embed="rId3"/>
                <a:stretch>
                  <a:fillRect l="-1384" b="-34848"/>
                </a:stretch>
              </a:blipFill>
              <a:ln/>
            </p:spPr>
            <p:txBody>
              <a:bodyPr/>
              <a:lstStyle/>
              <a:p>
                <a:r>
                  <a:rPr lang="zh-CN" altLang="en-US">
                    <a:noFill/>
                  </a:rPr>
                  <a:t> </a:t>
                </a:r>
              </a:p>
            </p:txBody>
          </p:sp>
        </mc:Fallback>
      </mc:AlternateContent>
      <p:sp>
        <p:nvSpPr>
          <p:cNvPr id="4" name="QC_6_AN.83_1#c457f329e.bracket?vaa=1&amp;vcp=1&amp;vop=1&amp;pid=4756bdf1a&amp;color=0,55,96&amp;vpa=11&amp;vtp=1"/>
          <p:cNvSpPr/>
          <p:nvPr/>
        </p:nvSpPr>
        <p:spPr>
          <a:xfrm>
            <a:off x="9951657" y="1342481"/>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p:sp>
        <p:nvSpPr>
          <p:cNvPr id="5" name="QC_6_BD.80_2#c457f329e.choices?vaa=1&amp;vcp=1&amp;vop=1&amp;pid=4756bdf1a&amp;color=0,55,96&amp;vtp=1&amp;bbb=1"/>
          <p:cNvSpPr/>
          <p:nvPr/>
        </p:nvSpPr>
        <p:spPr>
          <a:xfrm>
            <a:off x="502920" y="1635851"/>
            <a:ext cx="10570464" cy="360680"/>
          </a:xfrm>
          <a:prstGeom prst="rect">
            <a:avLst/>
          </a:prstGeom>
          <a:noFill/>
          <a:ln/>
        </p:spPr>
        <p:txBody>
          <a:bodyPr wrap="none" lIns="0" tIns="0" rIns="0" bIns="0" rtlCol="0" anchor="t"/>
          <a:lstStyle/>
          <a:p>
            <a:pPr latinLnBrk="1">
              <a:lnSpc>
                <a:spcPts val="3200"/>
              </a:lnSpc>
              <a:tabLst>
                <a:tab pos="3052191" algn="l"/>
                <a:tab pos="5621782" algn="l"/>
                <a:tab pos="81913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等腰直角三角形</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直角三角形</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等腰三角形</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等边三角形</a:t>
            </a:r>
            <a:endParaRPr lang="en-US" altLang="zh-CN" sz="1800" dirty="0">
              <a:solidFill>
                <a:srgbClr val="003760"/>
              </a:solidFill>
            </a:endParaRPr>
          </a:p>
        </p:txBody>
      </p:sp>
      <mc:AlternateContent xmlns:mc="http://schemas.openxmlformats.org/markup-compatibility/2006" xmlns:a14="http://schemas.microsoft.com/office/drawing/2010/main">
        <mc:Choice Requires="a14">
          <p:sp>
            <p:nvSpPr>
              <p:cNvPr id="6" name="QC_6_AS.81_1#c457f329e?vaa=1&amp;vcp=1&amp;vop=1&amp;pid=4756bdf1a&amp;color=0,55,96&amp;vtp=1&amp;bbb=1&amp;hb=1"/>
              <p:cNvSpPr/>
              <p:nvPr/>
            </p:nvSpPr>
            <p:spPr>
              <a:xfrm>
                <a:off x="502920" y="2000341"/>
                <a:ext cx="10570464" cy="1293940"/>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𝑃𝐶</m:t>
                        </m:r>
                      </m:e>
                    </m:acc>
                    <m:r>
                      <a:rPr lang="en-US" altLang="zh-CN" sz="1800" b="0" i="0" smtClean="0">
                        <a:solidFill>
                          <a:srgbClr val="003760"/>
                        </a:solidFill>
                        <a:latin typeface="Cambria Math" pitchFamily="34" charset="0"/>
                        <a:ea typeface="Cambria Math" pitchFamily="34" charset="-122"/>
                        <a:cs typeface="Cambria Math" pitchFamily="34" charset="-120"/>
                      </a:rPr>
                      <m:t>−2</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𝑃𝐴</m:t>
                        </m:r>
                      </m:e>
                    </m:acc>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𝐶𝐵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𝑃𝐶</m:t>
                        </m:r>
                      </m:e>
                    </m:acc>
                    <m:r>
                      <a:rPr lang="en-US" altLang="zh-CN" sz="1800" b="0" i="0" smtClean="0">
                        <a:solidFill>
                          <a:srgbClr val="003760"/>
                        </a:solidFill>
                        <a:latin typeface="Cambria Math" pitchFamily="34" charset="0"/>
                        <a:ea typeface="Cambria Math" pitchFamily="34" charset="-122"/>
                        <a:cs typeface="Cambria Math" pitchFamily="34" charset="-120"/>
                      </a:rPr>
                      <m:t>−2</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𝑃𝐴</m:t>
                        </m:r>
                      </m:e>
                    </m:acc>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𝐶𝐵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7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，等式两边平方化简得</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，因此，</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是直角三角形. </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故选</a:t>
                </a:r>
                <a:r>
                  <a:rPr lang="en-US" altLang="zh-CN" b="0" i="0" dirty="0">
                    <a:solidFill>
                      <a:srgbClr val="003760"/>
                    </a:solidFill>
                    <a:latin typeface="Times New Roman" pitchFamily="34" charset="0"/>
                    <a:ea typeface="微软雅黑" pitchFamily="34" charset="-122"/>
                    <a:cs typeface="Times New Roman" pitchFamily="34" charset="-120"/>
                  </a:rPr>
                  <a:t>B.</a:t>
                </a:r>
                <a:endParaRPr lang="en-US" altLang="zh-CN" dirty="0">
                  <a:solidFill>
                    <a:srgbClr val="003760"/>
                  </a:solidFill>
                </a:endParaRPr>
              </a:p>
            </p:txBody>
          </p:sp>
        </mc:Choice>
        <mc:Fallback xmlns="">
          <p:sp>
            <p:nvSpPr>
              <p:cNvPr id="6" name="QC_6_AS.81_1#c457f329e?vaa=1&amp;vcp=1&amp;vop=1&amp;pid=4756bdf1a&amp;color=0,55,96&amp;vtp=1&amp;bbb=1&amp;hb=1"/>
              <p:cNvSpPr>
                <a:spLocks noRot="1" noChangeAspect="1" noMove="1" noResize="1" noEditPoints="1" noAdjustHandles="1" noChangeArrowheads="1" noChangeShapeType="1" noTextEdit="1"/>
              </p:cNvSpPr>
              <p:nvPr/>
            </p:nvSpPr>
            <p:spPr>
              <a:xfrm>
                <a:off x="502920" y="2000341"/>
                <a:ext cx="10570464" cy="1293940"/>
              </a:xfrm>
              <a:prstGeom prst="rect">
                <a:avLst/>
              </a:prstGeom>
              <a:blipFill>
                <a:blip r:embed="rId4"/>
                <a:stretch>
                  <a:fillRect l="-1384" b="-11321"/>
                </a:stretch>
              </a:blipFill>
              <a:ln/>
            </p:spPr>
            <p:txBody>
              <a:bodyPr/>
              <a:lstStyle/>
              <a:p>
                <a:r>
                  <a:rPr lang="zh-CN" altLang="en-US">
                    <a:noFill/>
                  </a:rPr>
                  <a:t> </a:t>
                </a:r>
              </a:p>
            </p:txBody>
          </p:sp>
        </mc:Fallback>
      </mc:AlternateContent>
      <p:sp>
        <p:nvSpPr>
          <p:cNvPr id="8" name="QC_6_EX.85_1#c457f329e?vaa=1&amp;vcp=1&amp;vop=1&amp;pid=4756bdf1a&amp;color=0,55,96&amp;vtp=1&amp;bbb=1&amp;hb=1"/>
          <p:cNvSpPr/>
          <p:nvPr/>
        </p:nvSpPr>
        <p:spPr>
          <a:xfrm>
            <a:off x="502920" y="3350541"/>
            <a:ext cx="10570464" cy="11923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dirty="0" err="1">
                <a:solidFill>
                  <a:srgbClr val="003760"/>
                </a:solidFill>
                <a:latin typeface="Times New Roman" pitchFamily="34" charset="0"/>
                <a:ea typeface="微软雅黑" pitchFamily="34" charset="-122"/>
                <a:cs typeface="Times New Roman" pitchFamily="34" charset="-120"/>
              </a:rPr>
              <a:t>关键点拨】</a:t>
            </a:r>
            <a:r>
              <a:rPr lang="en-US" altLang="zh-CN" sz="1800" b="0" i="0" dirty="0" err="1">
                <a:solidFill>
                  <a:srgbClr val="003760"/>
                </a:solidFill>
                <a:latin typeface="Times New Roman" pitchFamily="34" charset="0"/>
                <a:ea typeface="微软雅黑" pitchFamily="34" charset="-122"/>
                <a:cs typeface="Times New Roman" pitchFamily="34" charset="-120"/>
              </a:rPr>
              <a:t>依据向量数量积的有关知识判断平面图形形状的关键是由已知条件建立向量的数量积</a:t>
            </a:r>
            <a:r>
              <a:rPr lang="en-US" altLang="zh-CN" sz="1800" b="0" i="0" dirty="0">
                <a:solidFill>
                  <a:srgbClr val="003760"/>
                </a:solidFill>
                <a:latin typeface="Times New Roman" pitchFamily="34" charset="0"/>
                <a:ea typeface="微软雅黑" pitchFamily="34" charset="-122"/>
                <a:cs typeface="Times New Roman" pitchFamily="34" charset="-120"/>
              </a:rPr>
              <a:t>、</a:t>
            </a:r>
          </a:p>
          <a:p>
            <a:pPr latinLnBrk="1">
              <a:lnSpc>
                <a:spcPts val="3300"/>
              </a:lnSpc>
            </a:pPr>
            <a:r>
              <a:rPr lang="en-US" altLang="zh-CN" sz="1800" b="0" i="0" dirty="0" err="1">
                <a:solidFill>
                  <a:srgbClr val="003760"/>
                </a:solidFill>
                <a:latin typeface="Times New Roman" pitchFamily="34" charset="0"/>
                <a:ea typeface="微软雅黑" pitchFamily="34" charset="-122"/>
                <a:cs typeface="Times New Roman" pitchFamily="34" charset="-120"/>
              </a:rPr>
              <a:t>向量的模、向量的夹角等量之间的关系，其中移项、平方是常用方法，可以利用这些方法获得向量的数量</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latinLnBrk="1">
              <a:lnSpc>
                <a:spcPts val="3100"/>
              </a:lnSpc>
            </a:pPr>
            <a:r>
              <a:rPr lang="en-US" altLang="zh-CN" b="0" i="0" dirty="0" err="1">
                <a:solidFill>
                  <a:srgbClr val="003760"/>
                </a:solidFill>
                <a:latin typeface="Times New Roman" pitchFamily="34" charset="0"/>
                <a:ea typeface="微软雅黑" pitchFamily="34" charset="-122"/>
                <a:cs typeface="Times New Roman" pitchFamily="34" charset="-120"/>
              </a:rPr>
              <a:t>积、向量的模、向量的夹角等信息</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bg/>
                                          </p:spTgt>
                                        </p:tgtEl>
                                        <p:attrNameLst>
                                          <p:attrName>style.visibility</p:attrName>
                                        </p:attrNameLst>
                                      </p:cBhvr>
                                      <p:to>
                                        <p:strVal val="visible"/>
                                      </p:to>
                                    </p:set>
                                    <p:animEffect transition="in" filter="fade">
                                      <p:cBhvr>
                                        <p:cTn id="29" dur="500"/>
                                        <p:tgtEl>
                                          <p:spTgt spid="4">
                                            <p:bg/>
                                          </p:spTgt>
                                        </p:tgtEl>
                                      </p:cBhvr>
                                    </p:animEffect>
                                    <p:anim calcmode="lin" valueType="num">
                                      <p:cBhvr>
                                        <p:cTn id="30" dur="500" fill="hold"/>
                                        <p:tgtEl>
                                          <p:spTgt spid="4">
                                            <p:bg/>
                                          </p:spTgt>
                                        </p:tgtEl>
                                        <p:attrNameLst>
                                          <p:attrName>ppt_x</p:attrName>
                                        </p:attrNameLst>
                                      </p:cBhvr>
                                      <p:tavLst>
                                        <p:tav tm="0">
                                          <p:val>
                                            <p:strVal val="#ppt_x"/>
                                          </p:val>
                                        </p:tav>
                                        <p:tav tm="100000">
                                          <p:val>
                                            <p:strVal val="#ppt_x"/>
                                          </p:val>
                                        </p:tav>
                                      </p:tavLst>
                                    </p:anim>
                                    <p:anim calcmode="lin" valueType="num">
                                      <p:cBhvr>
                                        <p:cTn id="31" dur="500" fill="hold"/>
                                        <p:tgtEl>
                                          <p:spTgt spid="4">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anim calcmode="lin" valueType="num">
                                      <p:cBhvr>
                                        <p:cTn id="3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8">
                                            <p:bg/>
                                          </p:spTgt>
                                        </p:tgtEl>
                                        <p:attrNameLst>
                                          <p:attrName>style.visibility</p:attrName>
                                        </p:attrNameLst>
                                      </p:cBhvr>
                                      <p:to>
                                        <p:strVal val="visible"/>
                                      </p:to>
                                    </p:set>
                                    <p:animEffect transition="in" filter="fade">
                                      <p:cBhvr>
                                        <p:cTn id="41" dur="500"/>
                                        <p:tgtEl>
                                          <p:spTgt spid="8">
                                            <p:bg/>
                                          </p:spTgt>
                                        </p:tgtEl>
                                      </p:cBhvr>
                                    </p:animEffect>
                                    <p:anim calcmode="lin" valueType="num">
                                      <p:cBhvr>
                                        <p:cTn id="42" dur="500" fill="hold"/>
                                        <p:tgtEl>
                                          <p:spTgt spid="8">
                                            <p:bg/>
                                          </p:spTgt>
                                        </p:tgtEl>
                                        <p:attrNameLst>
                                          <p:attrName>ppt_x</p:attrName>
                                        </p:attrNameLst>
                                      </p:cBhvr>
                                      <p:tavLst>
                                        <p:tav tm="0">
                                          <p:val>
                                            <p:strVal val="#ppt_x"/>
                                          </p:val>
                                        </p:tav>
                                        <p:tav tm="100000">
                                          <p:val>
                                            <p:strVal val="#ppt_x"/>
                                          </p:val>
                                        </p:tav>
                                      </p:tavLst>
                                    </p:anim>
                                    <p:anim calcmode="lin" valueType="num">
                                      <p:cBhvr>
                                        <p:cTn id="43" dur="500" fill="hold"/>
                                        <p:tgtEl>
                                          <p:spTgt spid="8">
                                            <p:bg/>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8">
                                            <p:txEl>
                                              <p:pRg st="0" end="0"/>
                                            </p:txEl>
                                          </p:spTgt>
                                        </p:tgtEl>
                                        <p:attrNameLst>
                                          <p:attrName>style.visibility</p:attrName>
                                        </p:attrNameLst>
                                      </p:cBhvr>
                                      <p:to>
                                        <p:strVal val="visible"/>
                                      </p:to>
                                    </p:set>
                                    <p:animEffect transition="in" filter="fade">
                                      <p:cBhvr>
                                        <p:cTn id="46" dur="500"/>
                                        <p:tgtEl>
                                          <p:spTgt spid="8">
                                            <p:txEl>
                                              <p:pRg st="0" end="0"/>
                                            </p:txEl>
                                          </p:spTgt>
                                        </p:tgtEl>
                                      </p:cBhvr>
                                    </p:animEffect>
                                    <p:anim calcmode="lin" valueType="num">
                                      <p:cBhvr>
                                        <p:cTn id="4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48" dur="500" fill="hold"/>
                                        <p:tgtEl>
                                          <p:spTgt spid="8">
                                            <p:txEl>
                                              <p:pRg st="0" end="0"/>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anim calcmode="lin" valueType="num">
                                      <p:cBhvr>
                                        <p:cTn id="52"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53" dur="500" fill="hold"/>
                                        <p:tgtEl>
                                          <p:spTgt spid="8">
                                            <p:txEl>
                                              <p:pRg st="1" end="1"/>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8">
                                            <p:txEl>
                                              <p:pRg st="2" end="2"/>
                                            </p:txEl>
                                          </p:spTgt>
                                        </p:tgtEl>
                                        <p:attrNameLst>
                                          <p:attrName>style.visibility</p:attrName>
                                        </p:attrNameLst>
                                      </p:cBhvr>
                                      <p:to>
                                        <p:strVal val="visible"/>
                                      </p:to>
                                    </p:set>
                                    <p:animEffect transition="in" filter="fade">
                                      <p:cBhvr>
                                        <p:cTn id="56" dur="500"/>
                                        <p:tgtEl>
                                          <p:spTgt spid="8">
                                            <p:txEl>
                                              <p:pRg st="2" end="2"/>
                                            </p:txEl>
                                          </p:spTgt>
                                        </p:tgtEl>
                                      </p:cBhvr>
                                    </p:animEffect>
                                    <p:anim calcmode="lin" valueType="num">
                                      <p:cBhvr>
                                        <p:cTn id="57"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58" dur="5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85_1#15c1b12a8?vaa=1&amp;vcp=1&amp;vop=1&amp;pid=4756bdf1a&amp;color=0,55,96&amp;vtp=1&amp;bt=1&amp;bbb=1&amp;hb=1"/>
              <p:cNvSpPr/>
              <p:nvPr/>
            </p:nvSpPr>
            <p:spPr>
              <a:xfrm>
                <a:off x="502920" y="2289892"/>
                <a:ext cx="10570464" cy="820547"/>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6-1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[黑龙江哈尔滨师范大学附属中学2025高一期中]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所在平面内一点</a:t>
                </a:r>
                <a:r>
                  <a:rPr lang="en-US" altLang="zh-CN" sz="1800" b="0" i="0">
                    <a:solidFill>
                      <a:srgbClr val="003760"/>
                    </a:solidFill>
                    <a:latin typeface="Times New Roman" pitchFamily="34" charset="0"/>
                    <a:ea typeface="微软雅黑" pitchFamily="34" charset="-122"/>
                    <a:cs typeface="Times New Roman" pitchFamily="34" charset="-120"/>
                  </a:rPr>
                  <a:t>，且满足</a:t>
                </a:r>
              </a:p>
              <a:p>
                <a:pPr latinLnBrk="1">
                  <a:lnSpc>
                    <a:spcPts val="36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𝑂𝐵</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𝑂𝐶</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𝑂𝐵</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𝑂𝐶</m:t>
                        </m:r>
                      </m:e>
                    </m:acc>
                    <m:r>
                      <a:rPr lang="en-US" altLang="zh-CN" b="0" i="0" smtClean="0">
                        <a:solidFill>
                          <a:srgbClr val="003760"/>
                        </a:solidFill>
                        <a:latin typeface="Cambria Math" pitchFamily="34" charset="0"/>
                        <a:ea typeface="Cambria Math" pitchFamily="34" charset="-122"/>
                        <a:cs typeface="Cambria Math" pitchFamily="34" charset="-120"/>
                      </a:rPr>
                      <m:t>−2</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𝑂𝐴</m:t>
                        </m:r>
                      </m:e>
                    </m:acc>
                    <m:r>
                      <a:rPr lang="en-US" altLang="zh-CN" b="0" i="0" smtClean="0">
                        <a:solidFill>
                          <a:srgbClr val="003760"/>
                        </a:solidFill>
                        <a:latin typeface="Cambria Math" pitchFamily="34" charset="0"/>
                        <a:ea typeface="Cambria Math" pitchFamily="34" charset="-122"/>
                        <a:cs typeface="Cambria Math" pitchFamily="34" charset="-120"/>
                      </a:rPr>
                      <m:t>)=0</m:t>
                    </m:r>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nor/>
                      </m:rPr>
                      <a:rPr lang="en-US" altLang="zh-CN" b="0" i="0" smtClean="0">
                        <a:solidFill>
                          <a:srgbClr val="003760"/>
                        </a:solidFill>
                        <a:latin typeface="SimSun" pitchFamily="34" charset="0"/>
                        <a:ea typeface="SimSun" pitchFamily="34" charset="-122"/>
                        <a:cs typeface="SimSun"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的形状是(</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85_1#15c1b12a8?vaa=1&amp;vcp=1&amp;vop=1&amp;pid=4756bdf1a&amp;color=0,55,96&amp;vtp=1&amp;bt=1&amp;bbb=1&amp;hb=1"/>
              <p:cNvSpPr>
                <a:spLocks noRot="1" noChangeAspect="1" noMove="1" noResize="1" noEditPoints="1" noAdjustHandles="1" noChangeArrowheads="1" noChangeShapeType="1" noTextEdit="1"/>
              </p:cNvSpPr>
              <p:nvPr/>
            </p:nvSpPr>
            <p:spPr>
              <a:xfrm>
                <a:off x="502920" y="2289892"/>
                <a:ext cx="10570464" cy="820547"/>
              </a:xfrm>
              <a:prstGeom prst="rect">
                <a:avLst/>
              </a:prstGeom>
              <a:blipFill>
                <a:blip r:embed="rId3"/>
                <a:stretch>
                  <a:fillRect l="-1384" b="-17164"/>
                </a:stretch>
              </a:blipFill>
              <a:ln/>
            </p:spPr>
            <p:txBody>
              <a:bodyPr/>
              <a:lstStyle/>
              <a:p>
                <a:r>
                  <a:rPr lang="zh-CN" altLang="en-US">
                    <a:noFill/>
                  </a:rPr>
                  <a:t> </a:t>
                </a:r>
              </a:p>
            </p:txBody>
          </p:sp>
        </mc:Fallback>
      </mc:AlternateContent>
      <p:sp>
        <p:nvSpPr>
          <p:cNvPr id="3" name="QC_6_AN.87_1#15c1b12a8.bracket?vaa=1&amp;vcp=1&amp;vop=1&amp;pid=4756bdf1a&amp;color=0,55,96&amp;vpa=12&amp;vtp=1"/>
          <p:cNvSpPr/>
          <p:nvPr/>
        </p:nvSpPr>
        <p:spPr>
          <a:xfrm>
            <a:off x="6149848" y="2839610"/>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p:sp>
        <p:nvSpPr>
          <p:cNvPr id="4" name="QC_6_BD.85_2#15c1b12a8.choices?vaa=1&amp;vcp=1&amp;vop=1&amp;pid=4756bdf1a&amp;color=0,55,96&amp;vtp=1&amp;bbb=1"/>
          <p:cNvSpPr/>
          <p:nvPr/>
        </p:nvSpPr>
        <p:spPr>
          <a:xfrm>
            <a:off x="502920" y="3119963"/>
            <a:ext cx="10570464" cy="360680"/>
          </a:xfrm>
          <a:prstGeom prst="rect">
            <a:avLst/>
          </a:prstGeom>
          <a:noFill/>
          <a:ln/>
        </p:spPr>
        <p:txBody>
          <a:bodyPr wrap="none" lIns="0" tIns="0" rIns="0" bIns="0" rtlCol="0" anchor="t"/>
          <a:lstStyle/>
          <a:p>
            <a:pPr latinLnBrk="1">
              <a:lnSpc>
                <a:spcPts val="3200"/>
              </a:lnSpc>
              <a:tabLst>
                <a:tab pos="2709291" algn="l"/>
                <a:tab pos="5393182" algn="l"/>
                <a:tab pos="80770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等腰三角形</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等边三角形</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直角三角形</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以上都不对</a:t>
            </a:r>
            <a:endParaRPr lang="en-US" altLang="zh-CN" sz="1800" dirty="0">
              <a:solidFill>
                <a:srgbClr val="003760"/>
              </a:solidFill>
            </a:endParaRPr>
          </a:p>
        </p:txBody>
      </p:sp>
      <mc:AlternateContent xmlns:mc="http://schemas.openxmlformats.org/markup-compatibility/2006" xmlns:a14="http://schemas.microsoft.com/office/drawing/2010/main">
        <mc:Choice Requires="a14">
          <p:sp>
            <p:nvSpPr>
              <p:cNvPr id="5" name="QC_6_AS.86_1#15c1b12a8?vaa=1&amp;vcp=1&amp;vop=1&amp;pid=4756bdf1a&amp;color=0,55,96&amp;vtp=1&amp;bbb=1&amp;hb=1"/>
              <p:cNvSpPr/>
              <p:nvPr/>
            </p:nvSpPr>
            <p:spPr>
              <a:xfrm>
                <a:off x="502920" y="3484453"/>
                <a:ext cx="10570464" cy="1293940"/>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𝐶𝐵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𝑂𝐶</m:t>
                        </m:r>
                      </m:e>
                    </m:acc>
                    <m:r>
                      <a:rPr lang="en-US" altLang="zh-CN" sz="1800" b="0" i="0" smtClean="0">
                        <a:solidFill>
                          <a:srgbClr val="003760"/>
                        </a:solidFill>
                        <a:latin typeface="Cambria Math" pitchFamily="34" charset="0"/>
                        <a:ea typeface="Cambria Math" pitchFamily="34" charset="-122"/>
                        <a:cs typeface="Cambria Math" pitchFamily="34" charset="-120"/>
                      </a:rPr>
                      <m:t>−2</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𝑂𝐴</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𝑂𝐴</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𝑂𝐴</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，所以由</a:t>
                </a:r>
              </a:p>
              <a:p>
                <a:pPr latinLnBrk="1">
                  <a:lnSpc>
                    <a:spcPts val="37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𝑂𝐶</m:t>
                        </m:r>
                      </m:e>
                    </m:acc>
                    <m:r>
                      <a:rPr lang="en-US" altLang="zh-CN" sz="1800" b="0" i="0" smtClean="0">
                        <a:solidFill>
                          <a:srgbClr val="003760"/>
                        </a:solidFill>
                        <a:latin typeface="Cambria Math" pitchFamily="34" charset="0"/>
                        <a:ea typeface="Cambria Math" pitchFamily="34" charset="-122"/>
                        <a:cs typeface="Cambria Math" pitchFamily="34" charset="-120"/>
                      </a:rPr>
                      <m:t>−2</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𝑂𝐴</m:t>
                        </m:r>
                      </m:e>
                    </m:acc>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，故</a:t>
                </a:r>
              </a:p>
              <a:p>
                <a:pPr latinLnBrk="1">
                  <a:lnSpc>
                    <a:spcPts val="3100"/>
                  </a:lnSpc>
                </a:pPr>
                <a14:m>
                  <m:oMath xmlns:m="http://schemas.openxmlformats.org/officeDocument/2006/math">
                    <m:r>
                      <m:rPr>
                        <m:nor/>
                      </m:rPr>
                      <a:rPr lang="en-US" altLang="zh-CN" b="0" i="0" smtClean="0">
                        <a:solidFill>
                          <a:srgbClr val="003760"/>
                        </a:solidFill>
                        <a:latin typeface="SimSun" pitchFamily="34" charset="0"/>
                        <a:ea typeface="SimSun" pitchFamily="34" charset="-122"/>
                        <a:cs typeface="SimSun"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为等腰三角形.</a:t>
                </a:r>
                <a:endParaRPr lang="en-US" altLang="zh-CN" dirty="0">
                  <a:solidFill>
                    <a:srgbClr val="003760"/>
                  </a:solidFill>
                </a:endParaRPr>
              </a:p>
            </p:txBody>
          </p:sp>
        </mc:Choice>
        <mc:Fallback xmlns="">
          <p:sp>
            <p:nvSpPr>
              <p:cNvPr id="5" name="QC_6_AS.86_1#15c1b12a8?vaa=1&amp;vcp=1&amp;vop=1&amp;pid=4756bdf1a&amp;color=0,55,96&amp;vtp=1&amp;bbb=1&amp;hb=1"/>
              <p:cNvSpPr>
                <a:spLocks noRot="1" noChangeAspect="1" noMove="1" noResize="1" noEditPoints="1" noAdjustHandles="1" noChangeArrowheads="1" noChangeShapeType="1" noTextEdit="1"/>
              </p:cNvSpPr>
              <p:nvPr/>
            </p:nvSpPr>
            <p:spPr>
              <a:xfrm>
                <a:off x="502920" y="3484453"/>
                <a:ext cx="10570464" cy="1293940"/>
              </a:xfrm>
              <a:prstGeom prst="rect">
                <a:avLst/>
              </a:prstGeom>
              <a:blipFill>
                <a:blip r:embed="rId4"/>
                <a:stretch>
                  <a:fillRect l="-1384" r="-807" b="-1084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89_1#c641e5545?vaa=1&amp;vcp=1&amp;vop=1&amp;pid=4756bdf1a&amp;color=0,55,96&amp;vtp=1&amp;bt=1&amp;bbb=1"/>
              <p:cNvSpPr/>
              <p:nvPr/>
            </p:nvSpPr>
            <p:spPr>
              <a:xfrm>
                <a:off x="502920" y="2498679"/>
                <a:ext cx="10570464" cy="401447"/>
              </a:xfrm>
              <a:prstGeom prst="rect">
                <a:avLst/>
              </a:prstGeom>
              <a:noFill/>
              <a:ln/>
            </p:spPr>
            <p:txBody>
              <a:bodyPr wrap="none" lIns="0" tIns="0" rIns="0" bIns="0" rtlCol="0" anchor="t"/>
              <a:lstStyle/>
              <a:p>
                <a:pPr algn="l" latinLnBrk="1">
                  <a:lnSpc>
                    <a:spcPts val="3600"/>
                  </a:lnSpc>
                </a:pPr>
                <a:r>
                  <a:rPr lang="en-US" altLang="zh-CN" sz="1800" b="1" i="0" dirty="0">
                    <a:solidFill>
                      <a:srgbClr val="003760"/>
                    </a:solidFill>
                    <a:latin typeface="Times New Roman" pitchFamily="34" charset="0"/>
                    <a:ea typeface="微软雅黑" pitchFamily="34" charset="-122"/>
                    <a:cs typeface="Times New Roman" pitchFamily="34" charset="-120"/>
                  </a:rPr>
                  <a:t>6-2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中，若</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&gt;|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则该三角形为(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89_1#c641e5545?vaa=1&amp;vcp=1&amp;vop=1&amp;pid=4756bdf1a&amp;color=0,55,96&amp;vtp=1&amp;bt=1&amp;bbb=1"/>
              <p:cNvSpPr>
                <a:spLocks noRot="1" noChangeAspect="1" noMove="1" noResize="1" noEditPoints="1" noAdjustHandles="1" noChangeArrowheads="1" noChangeShapeType="1" noTextEdit="1"/>
              </p:cNvSpPr>
              <p:nvPr/>
            </p:nvSpPr>
            <p:spPr>
              <a:xfrm>
                <a:off x="502920" y="2498679"/>
                <a:ext cx="10570464" cy="401447"/>
              </a:xfrm>
              <a:prstGeom prst="rect">
                <a:avLst/>
              </a:prstGeom>
              <a:blipFill>
                <a:blip r:embed="rId3"/>
                <a:stretch>
                  <a:fillRect l="-1384" b="-33333"/>
                </a:stretch>
              </a:blipFill>
              <a:ln/>
            </p:spPr>
            <p:txBody>
              <a:bodyPr/>
              <a:lstStyle/>
              <a:p>
                <a:r>
                  <a:rPr lang="zh-CN" altLang="en-US">
                    <a:noFill/>
                  </a:rPr>
                  <a:t> </a:t>
                </a:r>
              </a:p>
            </p:txBody>
          </p:sp>
        </mc:Fallback>
      </mc:AlternateContent>
      <p:sp>
        <p:nvSpPr>
          <p:cNvPr id="3" name="QC_6_AN.91_1#c641e5545.bracket?vaa=1&amp;vcp=1&amp;vop=1&amp;pid=4756bdf1a&amp;color=0,55,96&amp;vpa=13&amp;vtp=1"/>
          <p:cNvSpPr/>
          <p:nvPr/>
        </p:nvSpPr>
        <p:spPr>
          <a:xfrm>
            <a:off x="5881942" y="2613296"/>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p:sp>
        <p:nvSpPr>
          <p:cNvPr id="4" name="QC_6_BD.89_2#c641e5545.choices?vaa=1&amp;vcp=1&amp;vop=1&amp;pid=4756bdf1a&amp;color=0,55,96&amp;vtp=1&amp;bbb=1"/>
          <p:cNvSpPr/>
          <p:nvPr/>
        </p:nvSpPr>
        <p:spPr>
          <a:xfrm>
            <a:off x="502920" y="2905905"/>
            <a:ext cx="10570464" cy="360680"/>
          </a:xfrm>
          <a:prstGeom prst="rect">
            <a:avLst/>
          </a:prstGeom>
          <a:noFill/>
          <a:ln/>
        </p:spPr>
        <p:txBody>
          <a:bodyPr wrap="none" lIns="0" tIns="0" rIns="0" bIns="0" rtlCol="0" anchor="t"/>
          <a:lstStyle/>
          <a:p>
            <a:pPr latinLnBrk="1">
              <a:lnSpc>
                <a:spcPts val="3200"/>
              </a:lnSpc>
              <a:tabLst>
                <a:tab pos="2709291" algn="l"/>
                <a:tab pos="5393182" algn="l"/>
                <a:tab pos="80770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直角三角形</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钝角三角形</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锐角三角形</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等腰三角形</a:t>
            </a:r>
            <a:endParaRPr lang="en-US" altLang="zh-CN" sz="1800" dirty="0">
              <a:solidFill>
                <a:srgbClr val="003760"/>
              </a:solidFill>
            </a:endParaRPr>
          </a:p>
        </p:txBody>
      </p:sp>
      <mc:AlternateContent xmlns:mc="http://schemas.openxmlformats.org/markup-compatibility/2006" xmlns:a14="http://schemas.microsoft.com/office/drawing/2010/main">
        <mc:Choice Requires="a14">
          <p:sp>
            <p:nvSpPr>
              <p:cNvPr id="5" name="QC_6_AS.90_1#c641e5545?vaa=1&amp;vcp=1&amp;vop=1&amp;pid=4756bdf1a&amp;color=0,55,96&amp;vtp=1&amp;bbb=1&amp;hb=1"/>
              <p:cNvSpPr/>
              <p:nvPr/>
            </p:nvSpPr>
            <p:spPr>
              <a:xfrm>
                <a:off x="502920" y="3270394"/>
                <a:ext cx="10570464" cy="1293940"/>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，而</a:t>
                </a:r>
              </a:p>
              <a:p>
                <a:pPr latinLnBrk="1">
                  <a:lnSpc>
                    <a:spcPts val="3700"/>
                  </a:lnSpc>
                </a:pP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&lt;0.∵</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∈(0,</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oMath>
                </a14:m>
                <a:r>
                  <a:rPr lang="en-US" altLang="zh-CN" sz="1800" b="0" i="0" dirty="0">
                    <a:solidFill>
                      <a:srgbClr val="003760"/>
                    </a:solidFill>
                    <a:latin typeface="Times New Roman" pitchFamily="34" charset="0"/>
                    <a:ea typeface="微软雅黑" pitchFamily="34" charset="-122"/>
                    <a:cs typeface="Times New Roman" pitchFamily="34" charset="-120"/>
                  </a:rPr>
                  <a:t>为钝角，</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此三</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角形是钝角三角形</a:t>
                </a:r>
                <a:r>
                  <a:rPr lang="en-US" altLang="zh-CN" b="0" i="0" dirty="0">
                    <a:solidFill>
                      <a:srgbClr val="003760"/>
                    </a:solidFill>
                    <a:latin typeface="Times New Roman" pitchFamily="34" charset="0"/>
                    <a:ea typeface="微软雅黑" pitchFamily="34" charset="-122"/>
                    <a:cs typeface="Times New Roman" pitchFamily="34" charset="-120"/>
                  </a:rPr>
                  <a:t>.故选B.</a:t>
                </a:r>
                <a:endParaRPr lang="en-US" altLang="zh-CN" dirty="0">
                  <a:solidFill>
                    <a:srgbClr val="003760"/>
                  </a:solidFill>
                </a:endParaRPr>
              </a:p>
            </p:txBody>
          </p:sp>
        </mc:Choice>
        <mc:Fallback xmlns="">
          <p:sp>
            <p:nvSpPr>
              <p:cNvPr id="5" name="QC_6_AS.90_1#c641e5545?vaa=1&amp;vcp=1&amp;vop=1&amp;pid=4756bdf1a&amp;color=0,55,96&amp;vtp=1&amp;bbb=1&amp;hb=1"/>
              <p:cNvSpPr>
                <a:spLocks noRot="1" noChangeAspect="1" noMove="1" noResize="1" noEditPoints="1" noAdjustHandles="1" noChangeArrowheads="1" noChangeShapeType="1" noTextEdit="1"/>
              </p:cNvSpPr>
              <p:nvPr/>
            </p:nvSpPr>
            <p:spPr>
              <a:xfrm>
                <a:off x="502920" y="3270394"/>
                <a:ext cx="10570464" cy="1293940"/>
              </a:xfrm>
              <a:prstGeom prst="rect">
                <a:avLst/>
              </a:prstGeom>
              <a:blipFill>
                <a:blip r:embed="rId4"/>
                <a:stretch>
                  <a:fillRect l="-1384" r="-807" b="-1079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93_1#7dec3eec5?vaa=1&amp;vcp=1&amp;vop=1&amp;pid=4756bdf1a&amp;color=0,55,96&amp;vtp=1&amp;bt=1&amp;bbb=1&amp;hb=1"/>
              <p:cNvSpPr/>
              <p:nvPr/>
            </p:nvSpPr>
            <p:spPr>
              <a:xfrm>
                <a:off x="502920" y="1881396"/>
                <a:ext cx="10570464" cy="884555"/>
              </a:xfrm>
              <a:prstGeom prst="rect">
                <a:avLst/>
              </a:prstGeom>
              <a:noFill/>
              <a:ln/>
            </p:spPr>
            <p:txBody>
              <a:bodyPr wrap="none" lIns="0" tIns="0" rIns="0" bIns="0" rtlCol="0" anchor="t"/>
              <a:lstStyle/>
              <a:p>
                <a:pPr algn="l" latinLnBrk="1">
                  <a:lnSpc>
                    <a:spcPts val="4200"/>
                  </a:lnSpc>
                </a:pPr>
                <a:r>
                  <a:rPr lang="en-US" altLang="zh-CN" sz="1800" b="1" i="0" dirty="0">
                    <a:solidFill>
                      <a:srgbClr val="003760"/>
                    </a:solidFill>
                    <a:latin typeface="Times New Roman" pitchFamily="34" charset="0"/>
                    <a:ea typeface="微软雅黑" pitchFamily="34" charset="-122"/>
                    <a:cs typeface="Times New Roman" pitchFamily="34" charset="-120"/>
                  </a:rPr>
                  <a:t>6-3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[四川攀枝花2024高一月考]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若非零向量</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满足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num>
                      <m:den>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num>
                      <m:den>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num>
                      <m:den>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的形状为(</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93_1#7dec3eec5?vaa=1&amp;vcp=1&amp;vop=1&amp;pid=4756bdf1a&amp;color=0,55,96&amp;vtp=1&amp;bt=1&amp;bbb=1&amp;hb=1"/>
              <p:cNvSpPr>
                <a:spLocks noRot="1" noChangeAspect="1" noMove="1" noResize="1" noEditPoints="1" noAdjustHandles="1" noChangeArrowheads="1" noChangeShapeType="1" noTextEdit="1"/>
              </p:cNvSpPr>
              <p:nvPr/>
            </p:nvSpPr>
            <p:spPr>
              <a:xfrm>
                <a:off x="502920" y="1881396"/>
                <a:ext cx="10570464" cy="884555"/>
              </a:xfrm>
              <a:prstGeom prst="rect">
                <a:avLst/>
              </a:prstGeom>
              <a:blipFill>
                <a:blip r:embed="rId3"/>
                <a:stretch>
                  <a:fillRect l="-1384" b="-15862"/>
                </a:stretch>
              </a:blipFill>
              <a:ln/>
            </p:spPr>
            <p:txBody>
              <a:bodyPr/>
              <a:lstStyle/>
              <a:p>
                <a:r>
                  <a:rPr lang="zh-CN" altLang="en-US">
                    <a:noFill/>
                  </a:rPr>
                  <a:t> </a:t>
                </a:r>
              </a:p>
            </p:txBody>
          </p:sp>
        </mc:Fallback>
      </mc:AlternateContent>
      <p:sp>
        <p:nvSpPr>
          <p:cNvPr id="3" name="QC_6_AN.95_1#7dec3eec5.bracket?vaa=1&amp;vcp=1&amp;vop=1&amp;pid=4756bdf1a&amp;color=0,55,96&amp;vpa=14&amp;vtp=1"/>
          <p:cNvSpPr/>
          <p:nvPr/>
        </p:nvSpPr>
        <p:spPr>
          <a:xfrm>
            <a:off x="1579245" y="2505219"/>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p:sp>
        <p:nvSpPr>
          <p:cNvPr id="4" name="QC_6_BD.93_2#7dec3eec5.choices?vaa=1&amp;vcp=1&amp;vop=1&amp;pid=4756bdf1a&amp;color=0,55,96&amp;vtp=1&amp;bbb=1"/>
          <p:cNvSpPr/>
          <p:nvPr/>
        </p:nvSpPr>
        <p:spPr>
          <a:xfrm>
            <a:off x="502920" y="2816115"/>
            <a:ext cx="10570464" cy="770255"/>
          </a:xfrm>
          <a:prstGeom prst="rect">
            <a:avLst/>
          </a:prstGeom>
          <a:noFill/>
          <a:ln/>
        </p:spPr>
        <p:txBody>
          <a:bodyPr wrap="none" lIns="0" tIns="0" rIns="0" bIns="0" rtlCol="0" anchor="t"/>
          <a:lstStyle/>
          <a:p>
            <a:pPr latinLnBrk="1">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三边均不相等的三角形</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直角三角形</a:t>
            </a:r>
            <a:endParaRPr lang="en-US" altLang="zh-CN" sz="1800" dirty="0">
              <a:solidFill>
                <a:srgbClr val="003760"/>
              </a:solidFill>
            </a:endParaRPr>
          </a:p>
          <a:p>
            <a:pPr latinLnBrk="1">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底边与腰不相等的等腰三角形</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等边三角形</a:t>
            </a:r>
            <a:endParaRPr lang="en-US" altLang="zh-CN" sz="1800" dirty="0">
              <a:solidFill>
                <a:srgbClr val="003760"/>
              </a:solidFill>
            </a:endParaRPr>
          </a:p>
        </p:txBody>
      </p:sp>
      <mc:AlternateContent xmlns:mc="http://schemas.openxmlformats.org/markup-compatibility/2006" xmlns:a14="http://schemas.microsoft.com/office/drawing/2010/main">
        <mc:Choice Requires="a14">
          <p:sp>
            <p:nvSpPr>
              <p:cNvPr id="5" name="QC_6_AS.94_1#7dec3eec5?vaa=1&amp;vcp=1&amp;vop=1&amp;pid=4756bdf1a&amp;color=0,55,96&amp;vtp=1&amp;bbb=1"/>
              <p:cNvSpPr/>
              <p:nvPr/>
            </p:nvSpPr>
            <p:spPr>
              <a:xfrm>
                <a:off x="502920" y="3588910"/>
                <a:ext cx="10570464" cy="1558163"/>
              </a:xfrm>
              <a:prstGeom prst="rect">
                <a:avLst/>
              </a:prstGeom>
              <a:noFill/>
              <a:ln/>
            </p:spPr>
            <p:txBody>
              <a:bodyPr wrap="none" lIns="0" tIns="0" rIns="0" bIns="0" rtlCol="0" anchor="t"/>
              <a:lstStyle/>
              <a:p>
                <a:pPr algn="l" latinLnBrk="1">
                  <a:lnSpc>
                    <a:spcPts val="4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num>
                      <m:den>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num>
                      <m:den>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𝐵𝐴𝐶</m:t>
                    </m:r>
                  </m:oMath>
                </a14:m>
                <a:r>
                  <a:rPr lang="en-US" altLang="zh-CN" sz="1800" b="0" i="0" dirty="0">
                    <a:solidFill>
                      <a:srgbClr val="003760"/>
                    </a:solidFill>
                    <a:latin typeface="Times New Roman" pitchFamily="34" charset="0"/>
                    <a:ea typeface="微软雅黑" pitchFamily="34" charset="-122"/>
                    <a:cs typeface="Times New Roman" pitchFamily="34" charset="-120"/>
                  </a:rPr>
                  <a:t>的平分线垂直于</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又</a:t>
                </a:r>
                <a:r>
                  <a:rPr lang="en-US" altLang="zh-CN" sz="1800"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num>
                      <m:den>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smtClean="0">
                        <a:solidFill>
                          <a:srgbClr val="003760"/>
                        </a:solidFill>
                        <a:latin typeface="Cambria Math" pitchFamily="34" charset="0"/>
                        <a:ea typeface="Cambria Math" pitchFamily="34" charset="-122"/>
                        <a:cs typeface="Cambria Math" pitchFamily="34" charset="-120"/>
                      </a:rPr>
                      <m:t>⟩∈(0,</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𝐵𝐴𝐶</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为等边三角形，故选D.</a:t>
                </a:r>
                <a:endParaRPr lang="en-US" altLang="zh-CN" sz="1800" dirty="0">
                  <a:solidFill>
                    <a:srgbClr val="003760"/>
                  </a:solidFill>
                </a:endParaRPr>
              </a:p>
            </p:txBody>
          </p:sp>
        </mc:Choice>
        <mc:Fallback xmlns="">
          <p:sp>
            <p:nvSpPr>
              <p:cNvPr id="5" name="QC_6_AS.94_1#7dec3eec5?vaa=1&amp;vcp=1&amp;vop=1&amp;pid=4756bdf1a&amp;color=0,55,96&amp;vtp=1&amp;bbb=1"/>
              <p:cNvSpPr>
                <a:spLocks noRot="1" noChangeAspect="1" noMove="1" noResize="1" noEditPoints="1" noAdjustHandles="1" noChangeArrowheads="1" noChangeShapeType="1" noTextEdit="1"/>
              </p:cNvSpPr>
              <p:nvPr/>
            </p:nvSpPr>
            <p:spPr>
              <a:xfrm>
                <a:off x="502920" y="3588910"/>
                <a:ext cx="10570464" cy="1558163"/>
              </a:xfrm>
              <a:prstGeom prst="rect">
                <a:avLst/>
              </a:prstGeom>
              <a:blipFill>
                <a:blip r:embed="rId4"/>
                <a:stretch>
                  <a:fillRect l="-1384" b="-549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C_3#ce9c4efd6.fixed?vcp=1&amp;pid=3ba09781b&amp;color=0,55,96&amp;tib=255,255,255&amp;vtp=1" descr="preencoded.png"/>
          <p:cNvPicPr>
            <a:picLocks noChangeAspect="1"/>
          </p:cNvPicPr>
          <p:nvPr/>
        </p:nvPicPr>
        <p:blipFill>
          <a:blip r:embed="rId3"/>
          <a:stretch>
            <a:fillRect/>
          </a:stretch>
        </p:blipFill>
        <p:spPr>
          <a:xfrm>
            <a:off x="640080" y="2157984"/>
            <a:ext cx="3090672" cy="1188720"/>
          </a:xfrm>
          <a:prstGeom prst="rect">
            <a:avLst/>
          </a:prstGeom>
        </p:spPr>
      </p:pic>
      <p:pic>
        <p:nvPicPr>
          <p:cNvPr id="3" name="C_3#ce9c4efd6.fixed?vcp=1&amp;pid=3ba09781b&amp;color=0,55,96&amp;tib=255,255,255&amp;vtp=1" descr="preencoded.png"/>
          <p:cNvPicPr>
            <a:picLocks noChangeAspect="1"/>
          </p:cNvPicPr>
          <p:nvPr/>
        </p:nvPicPr>
        <p:blipFill>
          <a:blip r:embed="rId3"/>
          <a:stretch>
            <a:fillRect/>
          </a:stretch>
        </p:blipFill>
        <p:spPr>
          <a:xfrm>
            <a:off x="640080" y="3602736"/>
            <a:ext cx="3090672" cy="1188720"/>
          </a:xfrm>
          <a:prstGeom prst="rect">
            <a:avLst/>
          </a:prstGeom>
        </p:spPr>
      </p:pic>
      <p:sp>
        <p:nvSpPr>
          <p:cNvPr id="4" name="C_3#ce9c4efd6.fixed?vcp=1&amp;pid=3ba09781b&amp;color=61,88,159&amp;vtp=1&amp;bbb=1"/>
          <p:cNvSpPr/>
          <p:nvPr/>
        </p:nvSpPr>
        <p:spPr>
          <a:xfrm>
            <a:off x="694944" y="2157984"/>
            <a:ext cx="2587752" cy="1188720"/>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8.1.1</a:t>
            </a:r>
            <a:endParaRPr lang="en-US" altLang="zh-CN" sz="5400" dirty="0"/>
          </a:p>
        </p:txBody>
      </p:sp>
      <p:sp>
        <p:nvSpPr>
          <p:cNvPr id="5" name="C_3#ce9c4efd6.fixed?vcp=1&amp;pid=3ba09781b&amp;color=61,88,159&amp;vtp=1&amp;bbb=1"/>
          <p:cNvSpPr/>
          <p:nvPr/>
        </p:nvSpPr>
        <p:spPr>
          <a:xfrm>
            <a:off x="694944" y="3602736"/>
            <a:ext cx="2587752" cy="1188720"/>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8.1.2</a:t>
            </a:r>
            <a:endParaRPr lang="en-US" altLang="zh-CN" sz="5400" dirty="0"/>
          </a:p>
        </p:txBody>
      </p:sp>
      <p:sp>
        <p:nvSpPr>
          <p:cNvPr id="6" name="C_3#ce9c4efd6.fixed?vcp=1&amp;pid=3ba09781b&amp;color=61,88,159&amp;vtp=1&amp;bbb=1"/>
          <p:cNvSpPr/>
          <p:nvPr/>
        </p:nvSpPr>
        <p:spPr>
          <a:xfrm>
            <a:off x="4032504" y="2157984"/>
            <a:ext cx="8046720" cy="1188720"/>
          </a:xfrm>
          <a:prstGeom prst="rect">
            <a:avLst/>
          </a:prstGeom>
          <a:noFill/>
          <a:ln/>
        </p:spPr>
        <p:txBody>
          <a:bodyPr wrap="none" lIns="0" tIns="0" rIns="0" bIns="0" rtlCol="0" anchor="ctr"/>
          <a:lstStyle/>
          <a:p>
            <a:pPr algn="l"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向量数量积的概念</a:t>
            </a:r>
            <a:endParaRPr lang="en-US" altLang="zh-CN" sz="5400" dirty="0"/>
          </a:p>
        </p:txBody>
      </p:sp>
      <p:sp>
        <p:nvSpPr>
          <p:cNvPr id="7" name="C_3#ce9c4efd6.fixed?vcp=1&amp;pid=3ba09781b&amp;color=61,88,159&amp;vtp=1&amp;bbb=1"/>
          <p:cNvSpPr/>
          <p:nvPr/>
        </p:nvSpPr>
        <p:spPr>
          <a:xfrm>
            <a:off x="4032504" y="3602736"/>
            <a:ext cx="8046720" cy="1188720"/>
          </a:xfrm>
          <a:prstGeom prst="rect">
            <a:avLst/>
          </a:prstGeom>
          <a:noFill/>
          <a:ln/>
        </p:spPr>
        <p:txBody>
          <a:bodyPr wrap="none" lIns="0" tIns="0" rIns="0" bIns="0" rtlCol="0" anchor="ctr"/>
          <a:lstStyle/>
          <a:p>
            <a:pPr algn="l"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向量数量积的运算律</a:t>
            </a:r>
            <a:endParaRPr lang="en-US" altLang="zh-CN" sz="5400"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C_5_BD#7da1cfd18?vcp=1&amp;pid=f385807a9&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题型7</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利用平面向量数量积求参数</a:t>
            </a:r>
            <a:endParaRPr lang="en-US" altLang="zh-CN" sz="2000" dirty="0"/>
          </a:p>
        </p:txBody>
      </p:sp>
      <mc:AlternateContent xmlns:mc="http://schemas.openxmlformats.org/markup-compatibility/2006" xmlns:a14="http://schemas.microsoft.com/office/drawing/2010/main">
        <mc:Choice Requires="a14">
          <p:sp>
            <p:nvSpPr>
              <p:cNvPr id="3" name="QO_6_BD.97_1#a37998326?vcp=1&amp;vop=1&amp;pid=7da1cfd18&amp;color=0,55,96&amp;vtp=1&amp;bbb=1&amp;hb=1"/>
              <p:cNvSpPr/>
              <p:nvPr/>
            </p:nvSpPr>
            <p:spPr>
              <a:xfrm>
                <a:off x="502920" y="1225895"/>
                <a:ext cx="10570464"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例7</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[山东泰安2024高一开学考]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已知平面上三个向量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𝒄</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的模均为1</a:t>
                </a:r>
                <a:r>
                  <a:rPr lang="en-US" altLang="zh-CN" sz="1800" b="0" i="0">
                    <a:solidFill>
                      <a:srgbClr val="003760"/>
                    </a:solidFill>
                    <a:latin typeface="Times New Roman" pitchFamily="34" charset="0"/>
                    <a:ea typeface="微软雅黑" pitchFamily="34" charset="-122"/>
                    <a:cs typeface="Times New Roman" pitchFamily="34" charset="-120"/>
                  </a:rPr>
                  <a:t>，它们相互之间的夹角均为</a:t>
                </a:r>
              </a:p>
              <a:p>
                <a:pPr latinLnBrk="1">
                  <a:lnSpc>
                    <a:spcPts val="3100"/>
                  </a:lnSpc>
                </a:pPr>
                <a14:m>
                  <m:oMath xmlns:m="http://schemas.openxmlformats.org/officeDocument/2006/math">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120</m:t>
                        </m:r>
                      </m:e>
                      <m:sup>
                        <m:r>
                          <a:rPr lang="en-US" altLang="zh-CN"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6_BD.97_1#a37998326?vcp=1&amp;vop=1&amp;pid=7da1cfd18&amp;color=0,55,96&amp;vtp=1&amp;bbb=1&amp;hb=1"/>
              <p:cNvSpPr>
                <a:spLocks noRot="1" noChangeAspect="1" noMove="1" noResize="1" noEditPoints="1" noAdjustHandles="1" noChangeArrowheads="1" noChangeShapeType="1" noTextEdit="1"/>
              </p:cNvSpPr>
              <p:nvPr/>
            </p:nvSpPr>
            <p:spPr>
              <a:xfrm>
                <a:off x="502920" y="1225895"/>
                <a:ext cx="10570464" cy="770255"/>
              </a:xfrm>
              <a:prstGeom prst="rect">
                <a:avLst/>
              </a:prstGeom>
              <a:blipFill>
                <a:blip r:embed="rId3"/>
                <a:stretch>
                  <a:fillRect l="-807" r="-404" b="-1904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BD.98_1#e7948bbc9?vcp=1&amp;vop=1&amp;pid=a37998326&amp;color=0,55,96&amp;vtp=1&amp;bbb=1"/>
              <p:cNvSpPr/>
              <p:nvPr/>
            </p:nvSpPr>
            <p:spPr>
              <a:xfrm>
                <a:off x="502920" y="2045680"/>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（1）求证：</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𝒄</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7_BD.98_1#e7948bbc9?vcp=1&amp;vop=1&amp;pid=a37998326&amp;color=0,55,96&amp;vtp=1&amp;bbb=1"/>
              <p:cNvSpPr>
                <a:spLocks noRot="1" noChangeAspect="1" noMove="1" noResize="1" noEditPoints="1" noAdjustHandles="1" noChangeArrowheads="1" noChangeShapeType="1" noTextEdit="1"/>
              </p:cNvSpPr>
              <p:nvPr/>
            </p:nvSpPr>
            <p:spPr>
              <a:xfrm>
                <a:off x="502920" y="2045680"/>
                <a:ext cx="10570464" cy="360680"/>
              </a:xfrm>
              <a:prstGeom prst="rect">
                <a:avLst/>
              </a:prstGeom>
              <a:blipFill>
                <a:blip r:embed="rId4"/>
                <a:stretch>
                  <a:fillRect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AN.99_1#e7948bbc9?vcp=1&amp;vop=1&amp;pid=a37998326&amp;color=0,55,96&amp;vtp=1&amp;bbb=1"/>
              <p:cNvSpPr/>
              <p:nvPr/>
            </p:nvSpPr>
            <p:spPr>
              <a:xfrm>
                <a:off x="502920" y="2460970"/>
                <a:ext cx="10570464" cy="363665"/>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【证明</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𝒄</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𝒄</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𝒄</m:t>
                    </m:r>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𝒄</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7_AN.99_1#e7948bbc9?vcp=1&amp;vop=1&amp;pid=a37998326&amp;color=0,55,96&amp;vtp=1&amp;bbb=1"/>
              <p:cNvSpPr>
                <a:spLocks noRot="1" noChangeAspect="1" noMove="1" noResize="1" noEditPoints="1" noAdjustHandles="1" noChangeArrowheads="1" noChangeShapeType="1" noTextEdit="1"/>
              </p:cNvSpPr>
              <p:nvPr/>
            </p:nvSpPr>
            <p:spPr>
              <a:xfrm>
                <a:off x="502920" y="2460970"/>
                <a:ext cx="10570464" cy="363665"/>
              </a:xfrm>
              <a:prstGeom prst="rect">
                <a:avLst/>
              </a:prstGeom>
              <a:blipFill>
                <a:blip r:embed="rId5"/>
                <a:stretch>
                  <a:fillRect l="-1384"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7_BD.100_1#506586dee?vcp=1&amp;vop=1&amp;pid=a37998326&amp;color=0,55,96&amp;vtp=1&amp;bbb=1"/>
              <p:cNvSpPr/>
              <p:nvPr/>
            </p:nvSpPr>
            <p:spPr>
              <a:xfrm>
                <a:off x="502920" y="2876260"/>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𝒄</m:t>
                    </m:r>
                    <m:r>
                      <a:rPr lang="en-US" altLang="zh-CN" sz="1800" b="0" i="0">
                        <a:solidFill>
                          <a:srgbClr val="003760"/>
                        </a:solidFill>
                        <a:latin typeface="Cambria Math" pitchFamily="34" charset="0"/>
                        <a:ea typeface="Cambria Math" pitchFamily="34" charset="-122"/>
                        <a:cs typeface="Cambria Math" pitchFamily="34" charset="-120"/>
                      </a:rPr>
                      <m:t>|&gt;1(</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𝐑</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，求实数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的取值范围.</a:t>
                </a:r>
                <a:endParaRPr lang="en-US" altLang="zh-CN" sz="1800" dirty="0"/>
              </a:p>
            </p:txBody>
          </p:sp>
        </mc:Choice>
        <mc:Fallback xmlns="">
          <p:sp>
            <p:nvSpPr>
              <p:cNvPr id="6" name="QO_7_BD.100_1#506586dee?vcp=1&amp;vop=1&amp;pid=a37998326&amp;color=0,55,96&amp;vtp=1&amp;bbb=1"/>
              <p:cNvSpPr>
                <a:spLocks noRot="1" noChangeAspect="1" noMove="1" noResize="1" noEditPoints="1" noAdjustHandles="1" noChangeArrowheads="1" noChangeShapeType="1" noTextEdit="1"/>
              </p:cNvSpPr>
              <p:nvPr/>
            </p:nvSpPr>
            <p:spPr>
              <a:xfrm>
                <a:off x="502920" y="2876260"/>
                <a:ext cx="10570464" cy="360680"/>
              </a:xfrm>
              <a:prstGeom prst="rect">
                <a:avLst/>
              </a:prstGeom>
              <a:blipFill>
                <a:blip r:embed="rId6"/>
                <a:stretch>
                  <a:fillRect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7_AN.101_1#506586dee?vcp=1&amp;vop=1&amp;pid=a37998326&amp;color=0,55,96&amp;vtp=1&amp;bbb=1"/>
              <p:cNvSpPr/>
              <p:nvPr/>
            </p:nvSpPr>
            <p:spPr>
              <a:xfrm>
                <a:off x="502920" y="3249577"/>
                <a:ext cx="10570464" cy="20275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𝒄</m:t>
                        </m:r>
                        <m:r>
                          <a:rPr lang="en-US" altLang="zh-CN" sz="1800" b="0" i="0">
                            <a:solidFill>
                              <a:srgbClr val="003760"/>
                            </a:solidFill>
                            <a:latin typeface="Cambria Math" pitchFamily="34" charset="0"/>
                            <a:ea typeface="Cambria Math" pitchFamily="34" charset="-122"/>
                            <a:cs typeface="Cambria Math" pitchFamily="34" charset="-120"/>
                          </a:rPr>
                          <m:t>|&gt;1⇔|</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𝒄</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&gt;1⇔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𝑘</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𝒄</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𝒄</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𝒄</m:t>
                        </m:r>
                        <m:r>
                          <a:rPr lang="en-US" altLang="zh-CN" sz="1800" b="0" i="0">
                            <a:solidFill>
                              <a:srgbClr val="003760"/>
                            </a:solidFill>
                            <a:latin typeface="Cambria Math" pitchFamily="34" charset="0"/>
                            <a:ea typeface="Cambria Math" pitchFamily="34" charset="-122"/>
                            <a:cs typeface="Cambria Math" pitchFamily="34" charset="-120"/>
                          </a:rPr>
                          <m:t>&gt;1</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𝒄</m:t>
                    </m:r>
                  </m:oMath>
                </a14:m>
                <a:r>
                  <a:rPr lang="en-US" altLang="zh-CN" sz="1800" b="0" i="0" dirty="0">
                    <a:solidFill>
                      <a:srgbClr val="003760"/>
                    </a:solidFill>
                    <a:latin typeface="Times New Roman" pitchFamily="34" charset="0"/>
                    <a:ea typeface="微软雅黑" pitchFamily="34" charset="-122"/>
                    <a:cs typeface="Times New Roman" pitchFamily="34" charset="-120"/>
                  </a:rPr>
                  <a:t>的模均为1，且它们相互之间的夹角均为</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𝒄</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𝒄</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𝒄</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从而有</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𝑘</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+1−2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&gt;1</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𝑘</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&gt;2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故实数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oMath>
                </a14:m>
                <a:r>
                  <a:rPr lang="en-US" altLang="zh-CN" sz="1800" b="0" i="0" dirty="0">
                    <a:solidFill>
                      <a:srgbClr val="003760"/>
                    </a:solidFill>
                    <a:latin typeface="Times New Roman" pitchFamily="34" charset="0"/>
                    <a:ea typeface="微软雅黑" pitchFamily="34" charset="-122"/>
                    <a:cs typeface="Times New Roman" pitchFamily="34" charset="-120"/>
                  </a:rPr>
                  <a:t>的取值范围为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7" name="QO_7_AN.101_1#506586dee?vcp=1&amp;vop=1&amp;pid=a37998326&amp;color=0,55,96&amp;vtp=1&amp;bbb=1"/>
              <p:cNvSpPr>
                <a:spLocks noRot="1" noChangeAspect="1" noMove="1" noResize="1" noEditPoints="1" noAdjustHandles="1" noChangeArrowheads="1" noChangeShapeType="1" noTextEdit="1"/>
              </p:cNvSpPr>
              <p:nvPr/>
            </p:nvSpPr>
            <p:spPr>
              <a:xfrm>
                <a:off x="502920" y="3249577"/>
                <a:ext cx="10570464" cy="2027555"/>
              </a:xfrm>
              <a:prstGeom prst="rect">
                <a:avLst/>
              </a:prstGeom>
              <a:blipFill>
                <a:blip r:embed="rId7"/>
                <a:stretch>
                  <a:fillRect l="-1384" b="-690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bg/>
                                          </p:spTgt>
                                        </p:tgtEl>
                                        <p:attrNameLst>
                                          <p:attrName>style.visibility</p:attrName>
                                        </p:attrNameLst>
                                      </p:cBhvr>
                                      <p:to>
                                        <p:strVal val="visible"/>
                                      </p:to>
                                    </p:set>
                                    <p:animEffect transition="in" filter="fade">
                                      <p:cBhvr>
                                        <p:cTn id="19" dur="500"/>
                                        <p:tgtEl>
                                          <p:spTgt spid="7">
                                            <p:bg/>
                                          </p:spTgt>
                                        </p:tgtEl>
                                      </p:cBhvr>
                                    </p:animEffect>
                                    <p:anim calcmode="lin" valueType="num">
                                      <p:cBhvr>
                                        <p:cTn id="20" dur="500" fill="hold"/>
                                        <p:tgtEl>
                                          <p:spTgt spid="7">
                                            <p:bg/>
                                          </p:spTgt>
                                        </p:tgtEl>
                                        <p:attrNameLst>
                                          <p:attrName>ppt_x</p:attrName>
                                        </p:attrNameLst>
                                      </p:cBhvr>
                                      <p:tavLst>
                                        <p:tav tm="0">
                                          <p:val>
                                            <p:strVal val="#ppt_x"/>
                                          </p:val>
                                        </p:tav>
                                        <p:tav tm="100000">
                                          <p:val>
                                            <p:strVal val="#ppt_x"/>
                                          </p:val>
                                        </p:tav>
                                      </p:tavLst>
                                    </p:anim>
                                    <p:anim calcmode="lin" valueType="num">
                                      <p:cBhvr>
                                        <p:cTn id="21" dur="500" fill="hold"/>
                                        <p:tgtEl>
                                          <p:spTgt spid="7">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Effect transition="in" filter="fade">
                                      <p:cBhvr>
                                        <p:cTn id="24" dur="500"/>
                                        <p:tgtEl>
                                          <p:spTgt spid="7">
                                            <p:txEl>
                                              <p:pRg st="0" end="0"/>
                                            </p:txEl>
                                          </p:spTgt>
                                        </p:tgtEl>
                                      </p:cBhvr>
                                    </p:animEffect>
                                    <p:anim calcmode="lin" valueType="num">
                                      <p:cBhvr>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7">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anim calcmode="lin" valueType="num">
                                      <p:cBhvr>
                                        <p:cTn id="3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7">
                                            <p:txEl>
                                              <p:pRg st="1" end="1"/>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7">
                                            <p:txEl>
                                              <p:pRg st="2" end="2"/>
                                            </p:txEl>
                                          </p:spTgt>
                                        </p:tgtEl>
                                        <p:attrNameLst>
                                          <p:attrName>style.visibility</p:attrName>
                                        </p:attrNameLst>
                                      </p:cBhvr>
                                      <p:to>
                                        <p:strVal val="visible"/>
                                      </p:to>
                                    </p:set>
                                    <p:animEffect transition="in" filter="fade">
                                      <p:cBhvr>
                                        <p:cTn id="34" dur="500"/>
                                        <p:tgtEl>
                                          <p:spTgt spid="7">
                                            <p:txEl>
                                              <p:pRg st="2" end="2"/>
                                            </p:txEl>
                                          </p:spTgt>
                                        </p:tgtEl>
                                      </p:cBhvr>
                                    </p:animEffect>
                                    <p:anim calcmode="lin" valueType="num">
                                      <p:cBhvr>
                                        <p:cTn id="3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36" dur="500" fill="hold"/>
                                        <p:tgtEl>
                                          <p:spTgt spid="7">
                                            <p:txEl>
                                              <p:pRg st="2" end="2"/>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7">
                                            <p:txEl>
                                              <p:pRg st="3" end="3"/>
                                            </p:txEl>
                                          </p:spTgt>
                                        </p:tgtEl>
                                        <p:attrNameLst>
                                          <p:attrName>style.visibility</p:attrName>
                                        </p:attrNameLst>
                                      </p:cBhvr>
                                      <p:to>
                                        <p:strVal val="visible"/>
                                      </p:to>
                                    </p:set>
                                    <p:animEffect transition="in" filter="fade">
                                      <p:cBhvr>
                                        <p:cTn id="39" dur="500"/>
                                        <p:tgtEl>
                                          <p:spTgt spid="7">
                                            <p:txEl>
                                              <p:pRg st="3" end="3"/>
                                            </p:txEl>
                                          </p:spTgt>
                                        </p:tgtEl>
                                      </p:cBhvr>
                                    </p:animEffect>
                                    <p:anim calcmode="lin" valueType="num">
                                      <p:cBhvr>
                                        <p:cTn id="4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41" dur="500" fill="hold"/>
                                        <p:tgtEl>
                                          <p:spTgt spid="7">
                                            <p:txEl>
                                              <p:pRg st="3" end="3"/>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7">
                                            <p:txEl>
                                              <p:pRg st="4" end="4"/>
                                            </p:txEl>
                                          </p:spTgt>
                                        </p:tgtEl>
                                        <p:attrNameLst>
                                          <p:attrName>style.visibility</p:attrName>
                                        </p:attrNameLst>
                                      </p:cBhvr>
                                      <p:to>
                                        <p:strVal val="visible"/>
                                      </p:to>
                                    </p:set>
                                    <p:animEffect transition="in" filter="fade">
                                      <p:cBhvr>
                                        <p:cTn id="44" dur="500"/>
                                        <p:tgtEl>
                                          <p:spTgt spid="7">
                                            <p:txEl>
                                              <p:pRg st="4" end="4"/>
                                            </p:txEl>
                                          </p:spTgt>
                                        </p:tgtEl>
                                      </p:cBhvr>
                                    </p:animEffect>
                                    <p:anim calcmode="lin" valueType="num">
                                      <p:cBhvr>
                                        <p:cTn id="4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46" dur="5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EX.102_1#a37998326?vcp=1&amp;vop=1&amp;pid=7da1cfd18&amp;color=0,55,96&amp;mp=1&amp;vtp=1&amp;bt=1&amp;bbb=1"/>
              <p:cNvSpPr/>
              <p:nvPr/>
            </p:nvSpPr>
            <p:spPr>
              <a:xfrm>
                <a:off x="502920" y="2750013"/>
                <a:ext cx="10570464" cy="772859"/>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【思路分析】</a:t>
                </a:r>
                <a:r>
                  <a:rPr lang="en-US" altLang="zh-CN" sz="1800" b="0" i="0" dirty="0">
                    <a:solidFill>
                      <a:srgbClr val="003760"/>
                    </a:solidFill>
                    <a:latin typeface="Times New Roman" pitchFamily="34" charset="0"/>
                    <a:ea typeface="微软雅黑" pitchFamily="34" charset="-122"/>
                    <a:cs typeface="Times New Roman" pitchFamily="34" charset="-120"/>
                  </a:rPr>
                  <a:t>（1）证两向量垂直，可先证它们的数量积为0；</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2）若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𝒄</m:t>
                    </m:r>
                    <m:r>
                      <a:rPr lang="en-US" altLang="zh-CN" sz="1800" b="0" i="0">
                        <a:solidFill>
                          <a:srgbClr val="003760"/>
                        </a:solidFill>
                        <a:latin typeface="Cambria Math" pitchFamily="34" charset="0"/>
                        <a:ea typeface="Cambria Math" pitchFamily="34" charset="-122"/>
                        <a:cs typeface="Cambria Math" pitchFamily="34" charset="-120"/>
                      </a:rPr>
                      <m:t>|&gt;1</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𝒄</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&gt;1</m:t>
                    </m:r>
                  </m:oMath>
                </a14:m>
                <a:r>
                  <a:rPr lang="en-US" altLang="zh-CN" sz="1800" b="0" i="0" dirty="0">
                    <a:solidFill>
                      <a:srgbClr val="003760"/>
                    </a:solidFill>
                    <a:latin typeface="Times New Roman" pitchFamily="34" charset="0"/>
                    <a:ea typeface="微软雅黑" pitchFamily="34" charset="-122"/>
                    <a:cs typeface="Times New Roman" pitchFamily="34" charset="-120"/>
                  </a:rPr>
                  <a:t>，用向量的数量积的运算可求出实数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的取值范围.</a:t>
                </a:r>
                <a:endParaRPr lang="en-US" altLang="zh-CN" sz="1800" dirty="0"/>
              </a:p>
            </p:txBody>
          </p:sp>
        </mc:Choice>
        <mc:Fallback xmlns="">
          <p:sp>
            <p:nvSpPr>
              <p:cNvPr id="2" name="QO_6_EX.102_1#a37998326?vcp=1&amp;vop=1&amp;pid=7da1cfd18&amp;color=0,55,96&amp;mp=1&amp;vtp=1&amp;bt=1&amp;bbb=1"/>
              <p:cNvSpPr>
                <a:spLocks noRot="1" noChangeAspect="1" noMove="1" noResize="1" noEditPoints="1" noAdjustHandles="1" noChangeArrowheads="1" noChangeShapeType="1" noTextEdit="1"/>
              </p:cNvSpPr>
              <p:nvPr/>
            </p:nvSpPr>
            <p:spPr>
              <a:xfrm>
                <a:off x="502920" y="2750013"/>
                <a:ext cx="10570464" cy="772859"/>
              </a:xfrm>
              <a:prstGeom prst="rect">
                <a:avLst/>
              </a:prstGeom>
              <a:blipFill>
                <a:blip r:embed="rId3"/>
                <a:stretch>
                  <a:fillRect l="-1384" b="-18110"/>
                </a:stretch>
              </a:blipFill>
              <a:ln/>
            </p:spPr>
            <p:txBody>
              <a:bodyPr/>
              <a:lstStyle/>
              <a:p>
                <a:r>
                  <a:rPr lang="zh-CN" altLang="en-US">
                    <a:noFill/>
                  </a:rPr>
                  <a:t> </a:t>
                </a:r>
              </a:p>
            </p:txBody>
          </p:sp>
        </mc:Fallback>
      </mc:AlternateContent>
      <p:sp>
        <p:nvSpPr>
          <p:cNvPr id="3" name="P_6_BD#0caa8f7f2?vcp=1&amp;pid=7da1cfd18&amp;color=0,55,96&amp;vtp=1&amp;bbb=1&amp;hb=1"/>
          <p:cNvSpPr/>
          <p:nvPr/>
        </p:nvSpPr>
        <p:spPr>
          <a:xfrm>
            <a:off x="502920" y="3526617"/>
            <a:ext cx="10570464"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【关键点拨】</a:t>
            </a:r>
            <a:r>
              <a:rPr lang="en-US" altLang="zh-CN" sz="1800" b="0" i="0" dirty="0">
                <a:solidFill>
                  <a:srgbClr val="003760"/>
                </a:solidFill>
                <a:latin typeface="Times New Roman" pitchFamily="34" charset="0"/>
                <a:ea typeface="微软雅黑" pitchFamily="34" charset="-122"/>
                <a:cs typeface="Times New Roman" pitchFamily="34" charset="-120"/>
              </a:rPr>
              <a:t>利用平面向量的数量积求参数问题主要根据题中已知条件</a:t>
            </a:r>
            <a:r>
              <a:rPr lang="en-US" altLang="zh-CN" sz="1800" b="0" i="0">
                <a:solidFill>
                  <a:srgbClr val="003760"/>
                </a:solidFill>
                <a:latin typeface="Times New Roman" pitchFamily="34" charset="0"/>
                <a:ea typeface="微软雅黑" pitchFamily="34" charset="-122"/>
                <a:cs typeface="Times New Roman" pitchFamily="34" charset="-120"/>
              </a:rPr>
              <a:t>，构造有关参数的恒等式或不</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等式</a:t>
            </a:r>
            <a:r>
              <a:rPr lang="en-US" altLang="zh-CN" b="0" i="0" dirty="0">
                <a:solidFill>
                  <a:srgbClr val="003760"/>
                </a:solidFill>
                <a:latin typeface="Times New Roman" pitchFamily="34" charset="0"/>
                <a:ea typeface="微软雅黑" pitchFamily="34" charset="-122"/>
                <a:cs typeface="Times New Roman" pitchFamily="34" charset="-120"/>
              </a:rPr>
              <a:t>，再利用平面向量的线性运算及数量积运算对所得式进行转化，从而求出参数或参数的取值范围.</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03_1#ef13a1ab0?vaa=1&amp;vcp=1&amp;vop=1&amp;pid=7da1cfd18&amp;color=0,55,96&amp;mp=1&amp;vtp=1&amp;bt=1&amp;bbb=1&amp;hb=1"/>
              <p:cNvSpPr/>
              <p:nvPr/>
            </p:nvSpPr>
            <p:spPr>
              <a:xfrm>
                <a:off x="502920" y="1282020"/>
                <a:ext cx="10570464" cy="938403"/>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7-1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为等边三角形，</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，设点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𝑄</m:t>
                    </m:r>
                  </m:oMath>
                </a14:m>
                <a:r>
                  <a:rPr lang="en-US" altLang="zh-CN" sz="1800" b="0" i="0" dirty="0">
                    <a:solidFill>
                      <a:srgbClr val="003760"/>
                    </a:solidFill>
                    <a:latin typeface="Times New Roman" pitchFamily="34" charset="0"/>
                    <a:ea typeface="微软雅黑" pitchFamily="34" charset="-122"/>
                    <a:cs typeface="Times New Roman" pitchFamily="34" charset="-120"/>
                  </a:rPr>
                  <a:t>满足</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𝐴𝑃</m:t>
                        </m:r>
                      </m:e>
                    </m:acc>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𝐴𝑄</m:t>
                        </m:r>
                      </m:e>
                    </m:acc>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.若</a:t>
                </a:r>
              </a:p>
              <a:p>
                <a:pPr latinLnBrk="1">
                  <a:lnSpc>
                    <a:spcPts val="3900"/>
                  </a:lnSpc>
                </a:pPr>
                <a14:m>
                  <m:oMath xmlns:m="http://schemas.openxmlformats.org/officeDocument/2006/math">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𝐵𝑄</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𝐶𝑃</m:t>
                        </m:r>
                      </m:e>
                    </m:acc>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𝜆</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103_1#ef13a1ab0?vaa=1&amp;vcp=1&amp;vop=1&amp;pid=7da1cfd18&amp;color=0,55,96&amp;mp=1&amp;vtp=1&amp;bt=1&amp;bbb=1&amp;hb=1"/>
              <p:cNvSpPr>
                <a:spLocks noRot="1" noChangeAspect="1" noMove="1" noResize="1" noEditPoints="1" noAdjustHandles="1" noChangeArrowheads="1" noChangeShapeType="1" noTextEdit="1"/>
              </p:cNvSpPr>
              <p:nvPr/>
            </p:nvSpPr>
            <p:spPr>
              <a:xfrm>
                <a:off x="502920" y="1282020"/>
                <a:ext cx="10570464" cy="938403"/>
              </a:xfrm>
              <a:prstGeom prst="rect">
                <a:avLst/>
              </a:prstGeom>
              <a:blipFill>
                <a:blip r:embed="rId3"/>
                <a:stretch>
                  <a:fillRect l="-1384" b="-9091"/>
                </a:stretch>
              </a:blipFill>
              <a:ln/>
            </p:spPr>
            <p:txBody>
              <a:bodyPr/>
              <a:lstStyle/>
              <a:p>
                <a:r>
                  <a:rPr lang="zh-CN" altLang="en-US">
                    <a:noFill/>
                  </a:rPr>
                  <a:t> </a:t>
                </a:r>
              </a:p>
            </p:txBody>
          </p:sp>
        </mc:Fallback>
      </mc:AlternateContent>
      <p:sp>
        <p:nvSpPr>
          <p:cNvPr id="3" name="QC_6_AN.105_1#ef13a1ab0.bracket?vaa=1&amp;vcp=1&amp;vop=1&amp;pid=7da1cfd18&amp;color=0,55,96&amp;mp=1&amp;vpa=15&amp;vtp=1"/>
          <p:cNvSpPr/>
          <p:nvPr/>
        </p:nvSpPr>
        <p:spPr>
          <a:xfrm>
            <a:off x="2846388" y="1900445"/>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03_2#ef13a1ab0.choices?vaa=1&amp;vcp=1&amp;vop=1&amp;pid=7da1cfd18&amp;color=0,55,96&amp;vtp=1&amp;bbb=1"/>
              <p:cNvSpPr/>
              <p:nvPr/>
            </p:nvSpPr>
            <p:spPr>
              <a:xfrm>
                <a:off x="502920" y="2230645"/>
                <a:ext cx="10570464" cy="525844"/>
              </a:xfrm>
              <a:prstGeom prst="rect">
                <a:avLst/>
              </a:prstGeom>
              <a:noFill/>
              <a:ln/>
            </p:spPr>
            <p:txBody>
              <a:bodyPr wrap="none" lIns="0" tIns="0" rIns="0" bIns="0" rtlCol="0" anchor="t"/>
              <a:lstStyle/>
              <a:p>
                <a:pPr latinLnBrk="1">
                  <a:lnSpc>
                    <a:spcPts val="4500"/>
                  </a:lnSpc>
                  <a:tabLst>
                    <a:tab pos="2709291" algn="l"/>
                    <a:tab pos="5393182" algn="l"/>
                    <a:tab pos="80770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03_2#ef13a1ab0.choices?vaa=1&amp;vcp=1&amp;vop=1&amp;pid=7da1cfd18&amp;color=0,55,96&amp;vtp=1&amp;bbb=1"/>
              <p:cNvSpPr>
                <a:spLocks noRot="1" noChangeAspect="1" noMove="1" noResize="1" noEditPoints="1" noAdjustHandles="1" noChangeArrowheads="1" noChangeShapeType="1" noTextEdit="1"/>
              </p:cNvSpPr>
              <p:nvPr/>
            </p:nvSpPr>
            <p:spPr>
              <a:xfrm>
                <a:off x="502920" y="2230645"/>
                <a:ext cx="10570464" cy="525844"/>
              </a:xfrm>
              <a:prstGeom prst="rect">
                <a:avLst/>
              </a:prstGeom>
              <a:blipFill>
                <a:blip r:embed="rId4"/>
                <a:stretch>
                  <a:fillRect l="-1384"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04_1#ef13a1ab0?vaa=1&amp;vcp=1&amp;vop=1&amp;pid=7da1cfd18&amp;color=0,55,96&amp;vtp=1&amp;bbb=1"/>
              <p:cNvSpPr/>
              <p:nvPr/>
            </p:nvSpPr>
            <p:spPr>
              <a:xfrm>
                <a:off x="502920" y="2768046"/>
                <a:ext cx="10570464" cy="401447"/>
              </a:xfrm>
              <a:prstGeom prst="rect">
                <a:avLst/>
              </a:prstGeom>
              <a:noFill/>
              <a:ln/>
            </p:spPr>
            <p:txBody>
              <a:bodyPr wrap="none" lIns="0" tIns="0" rIns="0" bIns="0" rtlCol="0" anchor="t"/>
              <a:lstStyle/>
              <a:p>
                <a:pPr algn="l" latinLnBrk="1">
                  <a:lnSpc>
                    <a:spcPts val="3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由题意可知，</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𝐵𝑄</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𝐴𝑄</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𝐶𝑃</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𝐴𝑃</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6_AS.104_1#ef13a1ab0?vaa=1&amp;vcp=1&amp;vop=1&amp;pid=7da1cfd18&amp;color=0,55,96&amp;vtp=1&amp;bbb=1"/>
              <p:cNvSpPr>
                <a:spLocks noRot="1" noChangeAspect="1" noMove="1" noResize="1" noEditPoints="1" noAdjustHandles="1" noChangeArrowheads="1" noChangeShapeType="1" noTextEdit="1"/>
              </p:cNvSpPr>
              <p:nvPr/>
            </p:nvSpPr>
            <p:spPr>
              <a:xfrm>
                <a:off x="502920" y="2768046"/>
                <a:ext cx="10570464" cy="401447"/>
              </a:xfrm>
              <a:prstGeom prst="rect">
                <a:avLst/>
              </a:prstGeom>
              <a:blipFill>
                <a:blip r:embed="rId5"/>
                <a:stretch>
                  <a:fillRect l="-1384" b="-34848"/>
                </a:stretch>
              </a:blipFill>
              <a:ln/>
            </p:spPr>
            <p:txBody>
              <a:bodyPr/>
              <a:lstStyle/>
              <a:p>
                <a:r>
                  <a:rPr lang="zh-CN" altLang="en-US">
                    <a:noFill/>
                  </a:rPr>
                  <a:t> </a:t>
                </a:r>
              </a:p>
            </p:txBody>
          </p:sp>
        </mc:Fallback>
      </mc:AlternateContent>
      <p:pic>
        <p:nvPicPr>
          <p:cNvPr id="6" name="QC_6_AS.104_2#ef13a1ab0?vaa=1&amp;vcp=1&amp;vop=1&amp;pid=7da1cfd18&amp;color=0,55,96&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5221224" y="3308875"/>
            <a:ext cx="1143000" cy="11612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7" name="QC_6_AS.104_3#ef13a1ab0?vaa=1&amp;vcp=1&amp;vop=1&amp;pid=7da1cfd18&amp;color=0,55,96&amp;vtp=1&amp;bbb=1&amp;hb=1"/>
              <p:cNvSpPr/>
              <p:nvPr/>
            </p:nvSpPr>
            <p:spPr>
              <a:xfrm>
                <a:off x="502920" y="4604275"/>
                <a:ext cx="10570464" cy="1109853"/>
              </a:xfrm>
              <a:prstGeom prst="rect">
                <a:avLst/>
              </a:prstGeom>
              <a:noFill/>
              <a:ln/>
            </p:spPr>
            <p:txBody>
              <a:bodyPr wrap="none" lIns="0" tIns="0" rIns="0" bIns="0" rtlCol="0" anchor="t"/>
              <a:lstStyle/>
              <a:p>
                <a:pPr algn="l" latinLnBrk="1">
                  <a:lnSpc>
                    <a:spcPts val="4600"/>
                  </a:lnSpc>
                </a:pPr>
                <a:r>
                  <a:rPr lang="en-US" altLang="zh-CN" sz="1800" b="0" i="0" dirty="0">
                    <a:solidFill>
                      <a:srgbClr val="003760"/>
                    </a:solidFill>
                    <a:latin typeface="Times New Roman" pitchFamily="34" charset="0"/>
                    <a:ea typeface="微软雅黑" pitchFamily="34" charset="-122"/>
                    <a:cs typeface="Times New Roman" pitchFamily="34" charset="-120"/>
                  </a:rPr>
                  <a:t>又因为</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为等边三角形，</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smtClean="0">
                        <a:solidFill>
                          <a:srgbClr val="003760"/>
                        </a:solidFill>
                        <a:latin typeface="Cambria Math" pitchFamily="34" charset="0"/>
                        <a:ea typeface="Cambria Math" pitchFamily="34" charset="-122"/>
                        <a:cs typeface="Cambria Math" pitchFamily="34" charset="-120"/>
                      </a:rPr>
                      <m:t>=2×2×</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4500"/>
                  </a:lnSpc>
                </a:pPr>
                <a14:m>
                  <m:oMath xmlns:m="http://schemas.openxmlformats.org/officeDocument/2006/math">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𝐵𝑄</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𝐶𝑃</m:t>
                        </m:r>
                      </m:e>
                    </m:acc>
                    <m:r>
                      <a:rPr lang="en-US" altLang="zh-CN" b="0" i="0" smtClean="0">
                        <a:solidFill>
                          <a:srgbClr val="003760"/>
                        </a:solidFill>
                        <a:latin typeface="Cambria Math" pitchFamily="34" charset="0"/>
                        <a:ea typeface="Cambria Math" pitchFamily="34" charset="-122"/>
                        <a:cs typeface="Cambria Math" pitchFamily="34" charset="-120"/>
                      </a:rPr>
                      <m:t>=[(1−</m:t>
                    </m:r>
                    <m:r>
                      <a:rPr lang="en-US" altLang="zh-CN" b="0" i="0" smtClean="0">
                        <a:solidFill>
                          <a:srgbClr val="003760"/>
                        </a:solidFill>
                        <a:latin typeface="Cambria Math" pitchFamily="34" charset="0"/>
                        <a:ea typeface="Cambria Math" pitchFamily="34" charset="-122"/>
                        <a:cs typeface="Cambria Math" pitchFamily="34" charset="-120"/>
                      </a:rPr>
                      <m:t>𝜆</m:t>
                    </m:r>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𝐴𝐶</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𝜆</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𝐴𝐶</m:t>
                        </m:r>
                      </m:e>
                    </m:acc>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𝜆</m:t>
                    </m:r>
                    <m:r>
                      <a:rPr lang="en-US" altLang="zh-CN" b="0" i="0" smtClean="0">
                        <a:solidFill>
                          <a:srgbClr val="003760"/>
                        </a:solidFill>
                        <a:latin typeface="Cambria Math" pitchFamily="34" charset="0"/>
                        <a:ea typeface="Cambria Math" pitchFamily="34" charset="-122"/>
                        <a:cs typeface="Cambria Math" pitchFamily="34" charset="-120"/>
                      </a:rPr>
                      <m:t>(1−</m:t>
                    </m:r>
                    <m:r>
                      <a:rPr lang="en-US" altLang="zh-CN" b="0" i="0" smtClean="0">
                        <a:solidFill>
                          <a:srgbClr val="003760"/>
                        </a:solidFill>
                        <a:latin typeface="Cambria Math" pitchFamily="34" charset="0"/>
                        <a:ea typeface="Cambria Math" pitchFamily="34" charset="-122"/>
                        <a:cs typeface="Cambria Math" pitchFamily="34" charset="-120"/>
                      </a:rPr>
                      <m:t>𝜆</m:t>
                    </m:r>
                    <m:r>
                      <a:rPr lang="en-US" altLang="zh-CN" b="0" i="0" smtClean="0">
                        <a:solidFill>
                          <a:srgbClr val="003760"/>
                        </a:solidFill>
                        <a:latin typeface="Cambria Math" pitchFamily="34" charset="0"/>
                        <a:ea typeface="Cambria Math" pitchFamily="34" charset="-122"/>
                        <a:cs typeface="Cambria Math" pitchFamily="34" charset="-120"/>
                      </a:rPr>
                      <m:t>)×2−4(1−</m:t>
                    </m:r>
                    <m:r>
                      <a:rPr lang="en-US" altLang="zh-CN" b="0" i="0" smtClean="0">
                        <a:solidFill>
                          <a:srgbClr val="003760"/>
                        </a:solidFill>
                        <a:latin typeface="Cambria Math" pitchFamily="34" charset="0"/>
                        <a:ea typeface="Cambria Math" pitchFamily="34" charset="-122"/>
                        <a:cs typeface="Cambria Math" pitchFamily="34" charset="-120"/>
                      </a:rPr>
                      <m:t>𝜆</m:t>
                    </m:r>
                    <m:r>
                      <a:rPr lang="en-US" altLang="zh-CN" b="0" i="0" smtClean="0">
                        <a:solidFill>
                          <a:srgbClr val="003760"/>
                        </a:solidFill>
                        <a:latin typeface="Cambria Math" pitchFamily="34" charset="0"/>
                        <a:ea typeface="Cambria Math" pitchFamily="34" charset="-122"/>
                        <a:cs typeface="Cambria Math" pitchFamily="34" charset="-120"/>
                      </a:rPr>
                      <m:t>)−4</m:t>
                    </m:r>
                    <m:r>
                      <a:rPr lang="en-US" altLang="zh-CN" b="0" i="0" smtClean="0">
                        <a:solidFill>
                          <a:srgbClr val="003760"/>
                        </a:solidFill>
                        <a:latin typeface="Cambria Math" pitchFamily="34" charset="0"/>
                        <a:ea typeface="Cambria Math" pitchFamily="34" charset="-122"/>
                        <a:cs typeface="Cambria Math" pitchFamily="34" charset="-120"/>
                      </a:rPr>
                      <m:t>𝜆</m:t>
                    </m:r>
                    <m:r>
                      <a:rPr lang="en-US" altLang="zh-CN" b="0" i="0" smtClean="0">
                        <a:solidFill>
                          <a:srgbClr val="003760"/>
                        </a:solidFill>
                        <a:latin typeface="Cambria Math" pitchFamily="34" charset="0"/>
                        <a:ea typeface="Cambria Math" pitchFamily="34" charset="-122"/>
                        <a:cs typeface="Cambria Math" pitchFamily="34" charset="-120"/>
                      </a:rPr>
                      <m:t>+2=−</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𝜆</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，故选C.</a:t>
                </a:r>
                <a:endParaRPr lang="en-US" altLang="zh-CN" dirty="0">
                  <a:solidFill>
                    <a:srgbClr val="003760"/>
                  </a:solidFill>
                </a:endParaRPr>
              </a:p>
            </p:txBody>
          </p:sp>
        </mc:Choice>
        <mc:Fallback xmlns="">
          <p:sp>
            <p:nvSpPr>
              <p:cNvPr id="7" name="QC_6_AS.104_3#ef13a1ab0?vaa=1&amp;vcp=1&amp;vop=1&amp;pid=7da1cfd18&amp;color=0,55,96&amp;vtp=1&amp;bbb=1&amp;hb=1"/>
              <p:cNvSpPr>
                <a:spLocks noRot="1" noChangeAspect="1" noMove="1" noResize="1" noEditPoints="1" noAdjustHandles="1" noChangeArrowheads="1" noChangeShapeType="1" noTextEdit="1"/>
              </p:cNvSpPr>
              <p:nvPr/>
            </p:nvSpPr>
            <p:spPr>
              <a:xfrm>
                <a:off x="502920" y="4604275"/>
                <a:ext cx="10570464" cy="1109853"/>
              </a:xfrm>
              <a:prstGeom prst="rect">
                <a:avLst/>
              </a:prstGeom>
              <a:blipFill>
                <a:blip r:embed="rId7"/>
                <a:stretch>
                  <a:fillRect l="-1384" b="-769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anim calcmode="lin" valueType="num">
                                      <p:cBhvr>
                                        <p:cTn id="18" dur="500" fill="hold"/>
                                        <p:tgtEl>
                                          <p:spTgt spid="6"/>
                                        </p:tgtEl>
                                        <p:attrNameLst>
                                          <p:attrName>ppt_x</p:attrName>
                                        </p:attrNameLst>
                                      </p:cBhvr>
                                      <p:tavLst>
                                        <p:tav tm="0">
                                          <p:val>
                                            <p:strVal val="#ppt_x"/>
                                          </p:val>
                                        </p:tav>
                                        <p:tav tm="100000">
                                          <p:val>
                                            <p:strVal val="#ppt_x"/>
                                          </p:val>
                                        </p:tav>
                                      </p:tavLst>
                                    </p:anim>
                                    <p:anim calcmode="lin" valueType="num">
                                      <p:cBhvr>
                                        <p:cTn id="19" dur="5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bg/>
                                          </p:spTgt>
                                        </p:tgtEl>
                                        <p:attrNameLst>
                                          <p:attrName>style.visibility</p:attrName>
                                        </p:attrNameLst>
                                      </p:cBhvr>
                                      <p:to>
                                        <p:strVal val="visible"/>
                                      </p:to>
                                    </p:set>
                                    <p:animEffect transition="in" filter="fade">
                                      <p:cBhvr>
                                        <p:cTn id="22" dur="500"/>
                                        <p:tgtEl>
                                          <p:spTgt spid="7">
                                            <p:bg/>
                                          </p:spTgt>
                                        </p:tgtEl>
                                      </p:cBhvr>
                                    </p:animEffect>
                                    <p:anim calcmode="lin" valueType="num">
                                      <p:cBhvr>
                                        <p:cTn id="23" dur="500" fill="hold"/>
                                        <p:tgtEl>
                                          <p:spTgt spid="7">
                                            <p:bg/>
                                          </p:spTgt>
                                        </p:tgtEl>
                                        <p:attrNameLst>
                                          <p:attrName>ppt_x</p:attrName>
                                        </p:attrNameLst>
                                      </p:cBhvr>
                                      <p:tavLst>
                                        <p:tav tm="0">
                                          <p:val>
                                            <p:strVal val="#ppt_x"/>
                                          </p:val>
                                        </p:tav>
                                        <p:tav tm="100000">
                                          <p:val>
                                            <p:strVal val="#ppt_x"/>
                                          </p:val>
                                        </p:tav>
                                      </p:tavLst>
                                    </p:anim>
                                    <p:anim calcmode="lin" valueType="num">
                                      <p:cBhvr>
                                        <p:cTn id="24" dur="500" fill="hold"/>
                                        <p:tgtEl>
                                          <p:spTgt spid="7">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500"/>
                                        <p:tgtEl>
                                          <p:spTgt spid="7">
                                            <p:txEl>
                                              <p:pRg st="0" end="0"/>
                                            </p:txEl>
                                          </p:spTgt>
                                        </p:tgtEl>
                                      </p:cBhvr>
                                    </p:animEffect>
                                    <p:anim calcmode="lin" valueType="num">
                                      <p:cBhvr>
                                        <p:cTn id="2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7">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xEl>
                                              <p:pRg st="1" end="1"/>
                                            </p:txEl>
                                          </p:spTgt>
                                        </p:tgtEl>
                                        <p:attrNameLst>
                                          <p:attrName>style.visibility</p:attrName>
                                        </p:attrNameLst>
                                      </p:cBhvr>
                                      <p:to>
                                        <p:strVal val="visible"/>
                                      </p:to>
                                    </p:set>
                                    <p:animEffect transition="in" filter="fade">
                                      <p:cBhvr>
                                        <p:cTn id="32" dur="500"/>
                                        <p:tgtEl>
                                          <p:spTgt spid="7">
                                            <p:txEl>
                                              <p:pRg st="1" end="1"/>
                                            </p:txEl>
                                          </p:spTgt>
                                        </p:tgtEl>
                                      </p:cBhvr>
                                    </p:animEffect>
                                    <p:anim calcmode="lin" valueType="num">
                                      <p:cBhvr>
                                        <p:cTn id="3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34" dur="5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107_1#83fc1f451?vaa=1&amp;vcp=1&amp;vop=1&amp;pid=7da1cfd18&amp;color=0,55,96&amp;vtp=1&amp;bt=1&amp;bbb=1"/>
              <p:cNvSpPr/>
              <p:nvPr/>
            </p:nvSpPr>
            <p:spPr>
              <a:xfrm>
                <a:off x="502920" y="2823101"/>
                <a:ext cx="10570464" cy="500888"/>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7-2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𝒄</m:t>
                    </m:r>
                  </m:oMath>
                </a14:m>
                <a:r>
                  <a:rPr lang="en-US" altLang="zh-CN" sz="1800" b="0" i="0" dirty="0">
                    <a:solidFill>
                      <a:srgbClr val="003760"/>
                    </a:solidFill>
                    <a:latin typeface="Times New Roman" pitchFamily="34" charset="0"/>
                    <a:ea typeface="微软雅黑" pitchFamily="34" charset="-122"/>
                    <a:cs typeface="Times New Roman" pitchFamily="34" charset="-120"/>
                  </a:rPr>
                  <a:t>为单位向量，且满足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+7</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𝟎</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，则实数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107_1#83fc1f451?vaa=1&amp;vcp=1&amp;vop=1&amp;pid=7da1cfd18&amp;color=0,55,96&amp;vtp=1&amp;bt=1&amp;bbb=1"/>
              <p:cNvSpPr>
                <a:spLocks noRot="1" noChangeAspect="1" noMove="1" noResize="1" noEditPoints="1" noAdjustHandles="1" noChangeArrowheads="1" noChangeShapeType="1" noTextEdit="1"/>
              </p:cNvSpPr>
              <p:nvPr/>
            </p:nvSpPr>
            <p:spPr>
              <a:xfrm>
                <a:off x="502920" y="2823101"/>
                <a:ext cx="10570464" cy="500888"/>
              </a:xfrm>
              <a:prstGeom prst="rect">
                <a:avLst/>
              </a:prstGeom>
              <a:blipFill>
                <a:blip r:embed="rId3"/>
                <a:stretch>
                  <a:fillRect l="-1384" b="-170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109_1#83fc1f451.blank?vaa=1&amp;vcp=1&amp;vop=1&amp;pid=7da1cfd18&amp;color=0,55,96&amp;vpa=16&amp;vtp=1&amp;bbb=1&amp;rh=24"/>
              <p:cNvSpPr/>
              <p:nvPr/>
            </p:nvSpPr>
            <p:spPr>
              <a:xfrm>
                <a:off x="9060307" y="2906603"/>
                <a:ext cx="896938" cy="303530"/>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−8</m:t>
                    </m:r>
                  </m:oMath>
                </a14:m>
                <a:r>
                  <a:rPr lang="en-US" altLang="zh-CN" sz="2000" b="0" i="0" dirty="0">
                    <a:solidFill>
                      <a:srgbClr val="6161F4"/>
                    </a:solidFill>
                    <a:latin typeface="Times New Roman" pitchFamily="34" charset="0"/>
                    <a:ea typeface="微软雅黑" pitchFamily="34" charset="-122"/>
                    <a:cs typeface="Times New Roman" pitchFamily="34" charset="-120"/>
                  </a:rPr>
                  <a:t>或5</a:t>
                </a:r>
                <a:endParaRPr lang="en-US" altLang="zh-CN" sz="100" dirty="0">
                  <a:solidFill>
                    <a:srgbClr val="6161F4"/>
                  </a:solidFill>
                </a:endParaRPr>
              </a:p>
            </p:txBody>
          </p:sp>
        </mc:Choice>
        <mc:Fallback xmlns="">
          <p:sp>
            <p:nvSpPr>
              <p:cNvPr id="3" name="QB_6_AN.109_1#83fc1f451.blank?vaa=1&amp;vcp=1&amp;vop=1&amp;pid=7da1cfd18&amp;color=0,55,96&amp;vpa=16&amp;vtp=1&amp;bbb=1&amp;rh=24"/>
              <p:cNvSpPr>
                <a:spLocks noRot="1" noChangeAspect="1" noMove="1" noResize="1" noEditPoints="1" noAdjustHandles="1" noChangeArrowheads="1" noChangeShapeType="1" noTextEdit="1"/>
              </p:cNvSpPr>
              <p:nvPr/>
            </p:nvSpPr>
            <p:spPr>
              <a:xfrm>
                <a:off x="9060307" y="2906603"/>
                <a:ext cx="896938" cy="303530"/>
              </a:xfrm>
              <a:prstGeom prst="rect">
                <a:avLst/>
              </a:prstGeom>
              <a:blipFill>
                <a:blip r:embed="rId4"/>
                <a:stretch>
                  <a:fillRect t="-28000" r="-7483" b="-480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108_1#83fc1f451?vaa=1&amp;vcp=1&amp;vop=1&amp;pid=7da1cfd18&amp;color=0,55,96&amp;vtp=1&amp;bbb=1&amp;hb=1"/>
              <p:cNvSpPr/>
              <p:nvPr/>
            </p:nvSpPr>
            <p:spPr>
              <a:xfrm>
                <a:off x="502920" y="3335863"/>
                <a:ext cx="10570464" cy="8382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+7</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𝟎</m:t>
                    </m:r>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7</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49</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𝒄</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=9</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𝜆</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+6</m:t>
                    </m:r>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𝒄</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为单</a:t>
                </a: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位向量</a:t>
                </a:r>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1" i="1">
                            <a:solidFill>
                              <a:srgbClr val="003760"/>
                            </a:solidFill>
                            <a:latin typeface="Cambria Math" pitchFamily="34" charset="0"/>
                            <a:ea typeface="Cambria Math" pitchFamily="34" charset="-122"/>
                            <a:cs typeface="Cambria Math" pitchFamily="34" charset="-120"/>
                          </a:rPr>
                          <m:t>𝒂</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1" i="1">
                            <a:solidFill>
                              <a:srgbClr val="003760"/>
                            </a:solidFill>
                            <a:latin typeface="Cambria Math" pitchFamily="34" charset="0"/>
                            <a:ea typeface="Cambria Math" pitchFamily="34" charset="-122"/>
                            <a:cs typeface="Cambria Math" pitchFamily="34" charset="-120"/>
                          </a:rPr>
                          <m:t>𝒃</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1" i="1">
                            <a:solidFill>
                              <a:srgbClr val="003760"/>
                            </a:solidFill>
                            <a:latin typeface="Cambria Math" pitchFamily="34" charset="0"/>
                            <a:ea typeface="Cambria Math" pitchFamily="34" charset="-122"/>
                            <a:cs typeface="Cambria Math" pitchFamily="34" charset="-120"/>
                          </a:rPr>
                          <m:t>𝒄</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=1</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49=9+</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𝜆</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+6</m:t>
                    </m:r>
                    <m:r>
                      <a:rPr lang="en-US" altLang="zh-CN" b="0" i="0" smtClean="0">
                        <a:solidFill>
                          <a:srgbClr val="003760"/>
                        </a:solidFill>
                        <a:latin typeface="Cambria Math" pitchFamily="34" charset="0"/>
                        <a:ea typeface="Cambria Math" pitchFamily="34" charset="-122"/>
                        <a:cs typeface="Cambria Math" pitchFamily="34" charset="-120"/>
                      </a:rPr>
                      <m:t>𝜆</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oMath>
                </a14:m>
                <a:r>
                  <a:rPr lang="en-US" altLang="zh-CN"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𝜆</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+3</m:t>
                    </m:r>
                    <m:r>
                      <a:rPr lang="en-US" altLang="zh-CN" b="0" i="0" smtClean="0">
                        <a:solidFill>
                          <a:srgbClr val="003760"/>
                        </a:solidFill>
                        <a:latin typeface="Cambria Math" pitchFamily="34" charset="0"/>
                        <a:ea typeface="Cambria Math" pitchFamily="34" charset="-122"/>
                        <a:cs typeface="Cambria Math" pitchFamily="34" charset="-120"/>
                      </a:rPr>
                      <m:t>𝜆</m:t>
                    </m:r>
                    <m:r>
                      <a:rPr lang="en-US" altLang="zh-CN" b="0" i="0" smtClean="0">
                        <a:solidFill>
                          <a:srgbClr val="003760"/>
                        </a:solidFill>
                        <a:latin typeface="Cambria Math" pitchFamily="34" charset="0"/>
                        <a:ea typeface="Cambria Math" pitchFamily="34" charset="-122"/>
                        <a:cs typeface="Cambria Math" pitchFamily="34" charset="-120"/>
                      </a:rPr>
                      <m:t>−40=0</m:t>
                    </m:r>
                  </m:oMath>
                </a14:m>
                <a:r>
                  <a:rPr lang="en-US" altLang="zh-CN"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𝜆</m:t>
                    </m:r>
                    <m:r>
                      <a:rPr lang="en-US" altLang="zh-CN" b="0" i="0" smtClean="0">
                        <a:solidFill>
                          <a:srgbClr val="003760"/>
                        </a:solidFill>
                        <a:latin typeface="Cambria Math" pitchFamily="34" charset="0"/>
                        <a:ea typeface="Cambria Math" pitchFamily="34" charset="-122"/>
                        <a:cs typeface="Cambria Math" pitchFamily="34" charset="-120"/>
                      </a:rPr>
                      <m:t>=−8</m:t>
                    </m:r>
                  </m:oMath>
                </a14:m>
                <a:r>
                  <a:rPr lang="en-US" altLang="zh-CN"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𝜆</m:t>
                    </m:r>
                    <m:r>
                      <a:rPr lang="en-US" altLang="zh-CN" b="0" i="0" smtClean="0">
                        <a:solidFill>
                          <a:srgbClr val="00376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B_6_AS.108_1#83fc1f451?vaa=1&amp;vcp=1&amp;vop=1&amp;pid=7da1cfd18&amp;color=0,55,96&amp;vtp=1&amp;bbb=1&amp;hb=1"/>
              <p:cNvSpPr>
                <a:spLocks noRot="1" noChangeAspect="1" noMove="1" noResize="1" noEditPoints="1" noAdjustHandles="1" noChangeArrowheads="1" noChangeShapeType="1" noTextEdit="1"/>
              </p:cNvSpPr>
              <p:nvPr/>
            </p:nvSpPr>
            <p:spPr>
              <a:xfrm>
                <a:off x="502920" y="3335863"/>
                <a:ext cx="10570464" cy="838200"/>
              </a:xfrm>
              <a:prstGeom prst="rect">
                <a:avLst/>
              </a:prstGeom>
              <a:blipFill>
                <a:blip r:embed="rId5"/>
                <a:stretch>
                  <a:fillRect l="-1384" b="-942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111_1#b0f252f5a?vaa=1&amp;vcp=1&amp;vop=1&amp;pid=7da1cfd18&amp;color=0,55,96&amp;vtp=1&amp;bt=1&amp;bbb=1&amp;hb=1"/>
              <p:cNvSpPr/>
              <p:nvPr/>
            </p:nvSpPr>
            <p:spPr>
              <a:xfrm>
                <a:off x="502920" y="2201372"/>
                <a:ext cx="10570464"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7-3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[江苏南通2025高一月考]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是互相垂直的两个单位向量，若向量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与向量</a:t>
                </a:r>
              </a:p>
              <a:p>
                <a:pPr latinLnBrk="1">
                  <a:lnSpc>
                    <a:spcPts val="3100"/>
                  </a:lnSpc>
                </a:pPr>
                <a14:m>
                  <m:oMath xmlns:m="http://schemas.openxmlformats.org/officeDocument/2006/math">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1" i="1">
                            <a:solidFill>
                              <a:srgbClr val="003760"/>
                            </a:solidFill>
                            <a:latin typeface="Cambria Math" pitchFamily="34" charset="0"/>
                            <a:ea typeface="Cambria Math" pitchFamily="34" charset="-122"/>
                            <a:cs typeface="Cambria Math" pitchFamily="34" charset="-120"/>
                          </a:rPr>
                          <m:t>𝒆</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𝑡</m:t>
                    </m:r>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1" i="1">
                            <a:solidFill>
                              <a:srgbClr val="003760"/>
                            </a:solidFill>
                            <a:latin typeface="Cambria Math" pitchFamily="34" charset="0"/>
                            <a:ea typeface="Cambria Math" pitchFamily="34" charset="-122"/>
                            <a:cs typeface="Cambria Math" pitchFamily="34" charset="-120"/>
                          </a:rPr>
                          <m:t>𝒆</m:t>
                        </m:r>
                      </m:e>
                      <m:sub>
                        <m:r>
                          <a:rPr lang="en-US" altLang="zh-CN" b="0" i="0">
                            <a:solidFill>
                              <a:srgbClr val="003760"/>
                            </a:solidFill>
                            <a:latin typeface="Cambria Math" pitchFamily="34" charset="0"/>
                            <a:ea typeface="Cambria Math" pitchFamily="34" charset="-122"/>
                            <a:cs typeface="Cambria Math" pitchFamily="34" charset="-120"/>
                          </a:rPr>
                          <m:t>2</m:t>
                        </m:r>
                      </m:sub>
                    </m:sSub>
                  </m:oMath>
                </a14:m>
                <a:r>
                  <a:rPr lang="en-US" altLang="zh-CN" b="0" i="0" dirty="0">
                    <a:solidFill>
                      <a:srgbClr val="003760"/>
                    </a:solidFill>
                    <a:latin typeface="Times New Roman" pitchFamily="34" charset="0"/>
                    <a:ea typeface="微软雅黑" pitchFamily="34" charset="-122"/>
                    <a:cs typeface="Times New Roman" pitchFamily="34" charset="-120"/>
                  </a:rPr>
                  <a:t>的夹角是钝角，则实数</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的取值范围是</a:t>
                </a:r>
                <a:r>
                  <a:rPr lang="en-US" altLang="zh-CN" i="0">
                    <a:solidFill>
                      <a:srgbClr val="003760"/>
                    </a:solidFill>
                    <a:latin typeface="SimSun" pitchFamily="34" charset="0"/>
                    <a:ea typeface="SimSun" pitchFamily="34" charset="-122"/>
                    <a:cs typeface="SimSun" pitchFamily="34" charset="-120"/>
                  </a:rPr>
                  <a:t>____________________</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B_6_BD.111_1#b0f252f5a?vaa=1&amp;vcp=1&amp;vop=1&amp;pid=7da1cfd18&amp;color=0,55,96&amp;vtp=1&amp;bt=1&amp;bbb=1&amp;hb=1"/>
              <p:cNvSpPr>
                <a:spLocks noRot="1" noChangeAspect="1" noMove="1" noResize="1" noEditPoints="1" noAdjustHandles="1" noChangeArrowheads="1" noChangeShapeType="1" noTextEdit="1"/>
              </p:cNvSpPr>
              <p:nvPr/>
            </p:nvSpPr>
            <p:spPr>
              <a:xfrm>
                <a:off x="502920" y="2201372"/>
                <a:ext cx="10570464" cy="770255"/>
              </a:xfrm>
              <a:prstGeom prst="rect">
                <a:avLst/>
              </a:prstGeom>
              <a:blipFill>
                <a:blip r:embed="rId3"/>
                <a:stretch>
                  <a:fillRect l="-1384" b="-1904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113_1#b0f252f5a.blank?vaa=1&amp;vcp=1&amp;vop=1&amp;pid=7da1cfd18&amp;color=0,55,96&amp;vpa=17&amp;vtp=1&amp;bbb=1"/>
              <p:cNvSpPr/>
              <p:nvPr/>
            </p:nvSpPr>
            <p:spPr>
              <a:xfrm>
                <a:off x="5736336" y="2614439"/>
                <a:ext cx="2193608" cy="294577"/>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(−∞,−1)∪(−1,0)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113_1#b0f252f5a.blank?vaa=1&amp;vcp=1&amp;vop=1&amp;pid=7da1cfd18&amp;color=0,55,96&amp;vpa=17&amp;vtp=1&amp;bbb=1"/>
              <p:cNvSpPr>
                <a:spLocks noRot="1" noChangeAspect="1" noMove="1" noResize="1" noEditPoints="1" noAdjustHandles="1" noChangeArrowheads="1" noChangeShapeType="1" noTextEdit="1"/>
              </p:cNvSpPr>
              <p:nvPr/>
            </p:nvSpPr>
            <p:spPr>
              <a:xfrm>
                <a:off x="5736336" y="2614439"/>
                <a:ext cx="2193608" cy="294577"/>
              </a:xfrm>
              <a:prstGeom prst="rect">
                <a:avLst/>
              </a:prstGeom>
              <a:blipFill>
                <a:blip r:embed="rId4"/>
                <a:stretch>
                  <a:fillRect l="-2500" t="-2083" r="-2778" b="-41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112_1#b0f252f5a?vaa=1&amp;vcp=1&amp;vop=1&amp;pid=7da1cfd18&amp;color=0,55,96&amp;vtp=1&amp;bbb=1&amp;hb=1"/>
              <p:cNvSpPr/>
              <p:nvPr/>
            </p:nvSpPr>
            <p:spPr>
              <a:xfrm>
                <a:off x="502920" y="2977977"/>
                <a:ext cx="10570464" cy="18654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的夹角是钝角，所以</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53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𝜆</m:t>
                            </m:r>
                            <m:r>
                              <a:rPr lang="en-US" altLang="zh-CN" sz="1800" b="0" i="0">
                                <a:solidFill>
                                  <a:srgbClr val="003760"/>
                                </a:solidFill>
                                <a:latin typeface="Cambria Math" pitchFamily="34" charset="0"/>
                                <a:ea typeface="Cambria Math" pitchFamily="34" charset="-122"/>
                                <a:cs typeface="Cambria Math" pitchFamily="34" charset="-120"/>
                              </a:rPr>
                              <m:t>,</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𝜆</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，即实数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的取值范围是</a:t>
                </a:r>
              </a:p>
              <a:p>
                <a:pPr latinLnBrk="1">
                  <a:lnSpc>
                    <a:spcPts val="31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(−∞,−1)∪(−1,0)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B_6_AS.112_1#b0f252f5a?vaa=1&amp;vcp=1&amp;vop=1&amp;pid=7da1cfd18&amp;color=0,55,96&amp;vtp=1&amp;bbb=1&amp;hb=1"/>
              <p:cNvSpPr>
                <a:spLocks noRot="1" noChangeAspect="1" noMove="1" noResize="1" noEditPoints="1" noAdjustHandles="1" noChangeArrowheads="1" noChangeShapeType="1" noTextEdit="1"/>
              </p:cNvSpPr>
              <p:nvPr/>
            </p:nvSpPr>
            <p:spPr>
              <a:xfrm>
                <a:off x="502920" y="2977977"/>
                <a:ext cx="10570464" cy="1865440"/>
              </a:xfrm>
              <a:prstGeom prst="rect">
                <a:avLst/>
              </a:prstGeom>
              <a:blipFill>
                <a:blip r:embed="rId5"/>
                <a:stretch>
                  <a:fillRect l="-1384" b="-719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C_5_BD#da185f68f?vcp=1&amp;pid=f385807a9&amp;color=97,97,244&amp;vtp=1&amp;bt=1&amp;bbb=1"/>
          <p:cNvSpPr/>
          <p:nvPr/>
        </p:nvSpPr>
        <p:spPr>
          <a:xfrm>
            <a:off x="502920" y="792000"/>
            <a:ext cx="10570464" cy="347853"/>
          </a:xfrm>
          <a:prstGeom prst="rect">
            <a:avLst/>
          </a:prstGeom>
          <a:noFill/>
          <a:ln/>
        </p:spPr>
        <p:txBody>
          <a:bodyPr wrap="none" lIns="0" tIns="0" rIns="0" bIns="0" rtlCol="0" anchor="t"/>
          <a:lstStyle/>
          <a:p>
            <a:pPr algn="l" latinLnBrk="1">
              <a:lnSpc>
                <a:spcPts val="3000"/>
              </a:lnSpc>
            </a:pPr>
            <a:r>
              <a:rPr lang="en-US" altLang="zh-CN" sz="2000" b="0" i="0" dirty="0">
                <a:solidFill>
                  <a:srgbClr val="6161F4"/>
                </a:solidFill>
                <a:latin typeface="Times New Roman" pitchFamily="34" charset="0"/>
                <a:ea typeface="微软雅黑" pitchFamily="34" charset="-122"/>
                <a:cs typeface="Times New Roman" pitchFamily="34" charset="-120"/>
              </a:rPr>
              <a:t>题型8</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利用平面向量数量积求最值或取值范围</a:t>
            </a:r>
            <a:endParaRPr lang="en-US" altLang="zh-CN" sz="2000" dirty="0"/>
          </a:p>
        </p:txBody>
      </p:sp>
      <mc:AlternateContent xmlns:mc="http://schemas.openxmlformats.org/markup-compatibility/2006" xmlns:a14="http://schemas.microsoft.com/office/drawing/2010/main">
        <mc:Choice Requires="a14">
          <p:sp>
            <p:nvSpPr>
              <p:cNvPr id="3" name="QO_6_BD.115_1#041cc8da2?vcp=1&amp;vop=1&amp;pid=da185f68f&amp;color=0,55,96&amp;vtp=1&amp;bbb=1&amp;hb=1"/>
              <p:cNvSpPr/>
              <p:nvPr/>
            </p:nvSpPr>
            <p:spPr>
              <a:xfrm>
                <a:off x="502920" y="1194144"/>
                <a:ext cx="10570464" cy="728472"/>
              </a:xfrm>
              <a:prstGeom prst="rect">
                <a:avLst/>
              </a:prstGeom>
              <a:noFill/>
              <a:ln/>
            </p:spPr>
            <p:txBody>
              <a:bodyPr wrap="none" lIns="0" tIns="0" rIns="0" bIns="0" rtlCol="0" anchor="t"/>
              <a:lstStyle/>
              <a:p>
                <a:pPr algn="l" latinLnBrk="1">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例8</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如图所示，在</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Rt</m:t>
                    </m:r>
                    <m:r>
                      <m:rPr>
                        <m:nor/>
                      </m:rPr>
                      <a:rPr lang="en-US" altLang="zh-CN" sz="1800" b="0" i="0">
                        <a:solidFill>
                          <a:srgbClr val="003760"/>
                        </a:solidFill>
                        <a:latin typeface="SimSun" pitchFamily="34" charset="0"/>
                        <a:ea typeface="SimSun" pitchFamily="34" charset="-122"/>
                        <a:cs typeface="SimSun"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中，已知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𝐵𝐶</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，若长为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的线段</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𝑃𝑄</m:t>
                    </m:r>
                  </m:oMath>
                </a14:m>
                <a:r>
                  <a:rPr lang="en-US" altLang="zh-CN" sz="1800" b="0" i="0" dirty="0">
                    <a:solidFill>
                      <a:srgbClr val="003760"/>
                    </a:solidFill>
                    <a:latin typeface="Times New Roman" pitchFamily="34" charset="0"/>
                    <a:ea typeface="微软雅黑" pitchFamily="34" charset="-122"/>
                    <a:cs typeface="Times New Roman" pitchFamily="34" charset="-120"/>
                  </a:rPr>
                  <a:t>以点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为中点，则</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𝑃𝑄</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的夹角</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p>
              <a:p>
                <a:pPr latinLnBrk="1">
                  <a:lnSpc>
                    <a:spcPts val="2900"/>
                  </a:lnSpc>
                </a:pPr>
                <a:r>
                  <a:rPr lang="en-US" altLang="zh-CN" b="0" i="0">
                    <a:solidFill>
                      <a:srgbClr val="003760"/>
                    </a:solidFill>
                    <a:latin typeface="Times New Roman" pitchFamily="34" charset="0"/>
                    <a:ea typeface="微软雅黑" pitchFamily="34" charset="-122"/>
                    <a:cs typeface="Times New Roman" pitchFamily="34" charset="-120"/>
                  </a:rPr>
                  <a:t>取何值时</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𝐵𝑃</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𝐶𝑄</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的值最大？求出这个最大值.</a:t>
                </a:r>
                <a:endParaRPr lang="en-US" altLang="zh-CN" dirty="0"/>
              </a:p>
            </p:txBody>
          </p:sp>
        </mc:Choice>
        <mc:Fallback xmlns="">
          <p:sp>
            <p:nvSpPr>
              <p:cNvPr id="3" name="QO_6_BD.115_1#041cc8da2?vcp=1&amp;vop=1&amp;pid=da185f68f&amp;color=0,55,96&amp;vtp=1&amp;bbb=1&amp;hb=1"/>
              <p:cNvSpPr>
                <a:spLocks noRot="1" noChangeAspect="1" noMove="1" noResize="1" noEditPoints="1" noAdjustHandles="1" noChangeArrowheads="1" noChangeShapeType="1" noTextEdit="1"/>
              </p:cNvSpPr>
              <p:nvPr/>
            </p:nvSpPr>
            <p:spPr>
              <a:xfrm>
                <a:off x="502920" y="1194144"/>
                <a:ext cx="10570464" cy="728472"/>
              </a:xfrm>
              <a:prstGeom prst="rect">
                <a:avLst/>
              </a:prstGeom>
              <a:blipFill>
                <a:blip r:embed="rId3"/>
                <a:stretch>
                  <a:fillRect l="-1384" t="-840" b="-19328"/>
                </a:stretch>
              </a:blipFill>
              <a:ln/>
            </p:spPr>
            <p:txBody>
              <a:bodyPr/>
              <a:lstStyle/>
              <a:p>
                <a:r>
                  <a:rPr lang="zh-CN" altLang="en-US">
                    <a:noFill/>
                  </a:rPr>
                  <a:t> </a:t>
                </a:r>
              </a:p>
            </p:txBody>
          </p:sp>
        </mc:Fallback>
      </mc:AlternateContent>
      <p:pic>
        <p:nvPicPr>
          <p:cNvPr id="4" name="QO_6_BD.115_2#041cc8da2?vcp=1&amp;vop=1&amp;pid=da185f68f&amp;color=0,55,96&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974336" y="2059586"/>
            <a:ext cx="1627632" cy="14538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O_6_EX.116_1#041cc8da2?vcp=1&amp;vop=1&amp;pid=da185f68f&amp;color=0,55,96&amp;vtp=1&amp;bbb=1&amp;hb=1"/>
              <p:cNvSpPr/>
              <p:nvPr/>
            </p:nvSpPr>
            <p:spPr>
              <a:xfrm>
                <a:off x="502920" y="3647086"/>
                <a:ext cx="10570464" cy="728472"/>
              </a:xfrm>
              <a:prstGeom prst="rect">
                <a:avLst/>
              </a:prstGeom>
              <a:noFill/>
              <a:ln/>
            </p:spPr>
            <p:txBody>
              <a:bodyPr wrap="none" lIns="0" tIns="0" rIns="0" bIns="0" rtlCol="0" anchor="t"/>
              <a:lstStyle/>
              <a:p>
                <a:pPr algn="l" latinLnBrk="1">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【思路分析】</a:t>
                </a:r>
                <a:r>
                  <a:rPr lang="en-US" altLang="zh-CN" sz="1800" b="0" i="0" dirty="0">
                    <a:solidFill>
                      <a:srgbClr val="003760"/>
                    </a:solidFill>
                    <a:latin typeface="Times New Roman" pitchFamily="34" charset="0"/>
                    <a:ea typeface="微软雅黑" pitchFamily="34" charset="-122"/>
                    <a:cs typeface="Times New Roman" pitchFamily="34" charset="-120"/>
                  </a:rPr>
                  <a:t>可利用向量几何法求解.将</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𝐵𝑃</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𝐶𝑄</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用</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𝐴𝑃</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𝐴𝑄</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err="1">
                    <a:solidFill>
                      <a:srgbClr val="003760"/>
                    </a:solidFill>
                    <a:latin typeface="Times New Roman" pitchFamily="34" charset="0"/>
                    <a:ea typeface="微软雅黑" pitchFamily="34" charset="-122"/>
                    <a:cs typeface="Times New Roman" pitchFamily="34" charset="-120"/>
                  </a:rPr>
                  <a:t>表示，以便利用已知条件</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latinLnBrk="1">
                  <a:lnSpc>
                    <a:spcPts val="2900"/>
                  </a:lnSpc>
                </a:pPr>
                <a14:m>
                  <m:oMath xmlns:m="http://schemas.openxmlformats.org/officeDocument/2006/math">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𝐴𝐶</m:t>
                        </m:r>
                      </m:e>
                    </m:acc>
                    <m:r>
                      <a:rPr lang="en-US" altLang="zh-CN" b="0" i="0">
                        <a:solidFill>
                          <a:srgbClr val="003760"/>
                        </a:solidFill>
                        <a:latin typeface="Cambria Math" pitchFamily="34" charset="0"/>
                        <a:ea typeface="Cambria Math" pitchFamily="34" charset="-122"/>
                        <a:cs typeface="Cambria Math" pitchFamily="34" charset="-120"/>
                      </a:rPr>
                      <m:t>=0</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𝑃𝑄</m:t>
                        </m:r>
                      </m:e>
                    </m:acc>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𝐵𝐶</m:t>
                        </m:r>
                      </m:e>
                    </m:acc>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p:sp>
            <p:nvSpPr>
              <p:cNvPr id="5" name="QO_6_EX.116_1#041cc8da2?vcp=1&amp;vop=1&amp;pid=da185f68f&amp;color=0,55,96&amp;vtp=1&amp;bbb=1&amp;hb=1"/>
              <p:cNvSpPr>
                <a:spLocks noRot="1" noChangeAspect="1" noMove="1" noResize="1" noEditPoints="1" noAdjustHandles="1" noChangeArrowheads="1" noChangeShapeType="1" noTextEdit="1"/>
              </p:cNvSpPr>
              <p:nvPr/>
            </p:nvSpPr>
            <p:spPr>
              <a:xfrm>
                <a:off x="502920" y="3647086"/>
                <a:ext cx="10570464" cy="728472"/>
              </a:xfrm>
              <a:prstGeom prst="rect">
                <a:avLst/>
              </a:prstGeom>
              <a:blipFill>
                <a:blip r:embed="rId5"/>
                <a:stretch>
                  <a:fillRect l="-1384" t="-833" b="-191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6_AN.117_1#041cc8da2?vcp=1&amp;vop=1&amp;pid=da185f68f&amp;color=0,55,96&amp;vtp=1&amp;bbb=1&amp;hb=1"/>
              <p:cNvSpPr/>
              <p:nvPr/>
            </p:nvSpPr>
            <p:spPr>
              <a:xfrm>
                <a:off x="502920" y="4376701"/>
                <a:ext cx="10570464" cy="787400"/>
              </a:xfrm>
              <a:prstGeom prst="rect">
                <a:avLst/>
              </a:prstGeom>
              <a:noFill/>
              <a:ln/>
            </p:spPr>
            <p:txBody>
              <a:bodyPr wrap="none" lIns="0" tIns="0" rIns="0" bIns="0" rtlCol="0" anchor="t"/>
              <a:lstStyle/>
              <a:p>
                <a:pPr algn="l" latinLnBrk="1">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Rt</m:t>
                    </m:r>
                    <m:r>
                      <m:rPr>
                        <m:nor/>
                      </m:rPr>
                      <a:rPr lang="en-US" altLang="zh-CN" sz="1800" b="0" i="0">
                        <a:solidFill>
                          <a:srgbClr val="003760"/>
                        </a:solidFill>
                        <a:latin typeface="SimSun" pitchFamily="34" charset="0"/>
                        <a:ea typeface="SimSun" pitchFamily="34" charset="-122"/>
                        <a:cs typeface="SimSun"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𝐵𝑃</m:t>
                        </m:r>
                      </m:e>
                    </m:acc>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𝐴𝑃</m:t>
                        </m:r>
                      </m:e>
                    </m:acc>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𝐶𝑄</m:t>
                        </m:r>
                      </m:e>
                    </m:acc>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𝐴𝑄</m:t>
                        </m:r>
                      </m:e>
                    </m:acc>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100"/>
                  </a:lnSpc>
                </a:pPr>
                <a:endParaRPr lang="en-US" altLang="zh-CN" dirty="0"/>
              </a:p>
            </p:txBody>
          </p:sp>
        </mc:Choice>
        <mc:Fallback xmlns="">
          <p:sp>
            <p:nvSpPr>
              <p:cNvPr id="6" name="QO_6_AN.117_1#041cc8da2?vcp=1&amp;vop=1&amp;pid=da185f68f&amp;color=0,55,96&amp;vtp=1&amp;bbb=1&amp;hb=1"/>
              <p:cNvSpPr>
                <a:spLocks noRot="1" noChangeAspect="1" noMove="1" noResize="1" noEditPoints="1" noAdjustHandles="1" noChangeArrowheads="1" noChangeShapeType="1" noTextEdit="1"/>
              </p:cNvSpPr>
              <p:nvPr/>
            </p:nvSpPr>
            <p:spPr>
              <a:xfrm>
                <a:off x="502920" y="4376701"/>
                <a:ext cx="10570464" cy="787400"/>
              </a:xfrm>
              <a:prstGeom prst="rect">
                <a:avLst/>
              </a:prstGeom>
              <a:blipFill>
                <a:blip r:embed="rId6"/>
                <a:stretch>
                  <a:fillRect l="-1384" t="-775" b="-1240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6_AN.117_1#041cc8da2?vcp=1&amp;vop=1&amp;pid=da185f68f&amp;color=0,55,96&amp;vtp=1&amp;bbb=1&amp;hb=1">
                <a:extLst>
                  <a:ext uri="{FF2B5EF4-FFF2-40B4-BE49-F238E27FC236}">
                    <a16:creationId xmlns:a16="http://schemas.microsoft.com/office/drawing/2014/main" id="{BC53DDBD-B7B3-2996-1D20-0472A6397CAA}"/>
                  </a:ext>
                </a:extLst>
              </p:cNvPr>
              <p:cNvSpPr/>
              <p:nvPr/>
            </p:nvSpPr>
            <p:spPr>
              <a:xfrm>
                <a:off x="502920" y="5164101"/>
                <a:ext cx="10570464" cy="787400"/>
              </a:xfrm>
              <a:prstGeom prst="rect">
                <a:avLst/>
              </a:prstGeom>
              <a:noFill/>
              <a:ln/>
            </p:spPr>
            <p:txBody>
              <a:bodyPr wrap="square" lIns="0" tIns="0" rIns="0" bIns="0" rtlCol="0" anchor="t"/>
              <a:lstStyle/>
              <a:p>
                <a:pPr latinLnBrk="1">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𝐵𝑃</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𝐶𝑄</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𝐴𝑃</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𝐴𝑄</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𝐴𝐶</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𝐴𝑃</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𝐴𝑄</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𝐴𝑄</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𝐴𝐶</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𝐴𝑃</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𝐴𝐶</m:t>
                        </m:r>
                      </m:e>
                    </m:acc>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𝑎</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𝐴𝑃</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𝐴𝐶</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𝐴𝑃</m:t>
                        </m:r>
                      </m:e>
                    </m:acc>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𝑎</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𝐴𝑃</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𝐴𝐶</m:t>
                        </m:r>
                      </m:e>
                    </m:acc>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𝑎</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𝐴𝑃</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𝐶𝐵</m:t>
                        </m:r>
                      </m:e>
                    </m:acc>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𝑎</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𝑃𝐴</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𝐵𝐶</m:t>
                        </m:r>
                      </m:e>
                    </m:acc>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𝑎</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𝑎</m:t>
                        </m:r>
                      </m:e>
                      <m:sup>
                        <m:r>
                          <a:rPr lang="en-US" altLang="zh-CN" b="0" i="0">
                            <a:solidFill>
                              <a:srgbClr val="003760"/>
                            </a:solidFill>
                            <a:latin typeface="Cambria Math" pitchFamily="34" charset="0"/>
                            <a:ea typeface="Cambria Math" pitchFamily="34" charset="-122"/>
                            <a:cs typeface="Cambria Math" pitchFamily="34" charset="-120"/>
                          </a:rPr>
                          <m:t>2</m:t>
                        </m:r>
                      </m:sup>
                    </m:sSup>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a:p>
                <a:pPr latinLnBrk="1">
                  <a:lnSpc>
                    <a:spcPts val="100"/>
                  </a:lnSpc>
                </a:pPr>
                <a:endParaRPr lang="en-US" altLang="zh-CN" dirty="0"/>
              </a:p>
            </p:txBody>
          </p:sp>
        </mc:Choice>
        <mc:Fallback xmlns="">
          <p:sp>
            <p:nvSpPr>
              <p:cNvPr id="7" name="QO_6_AN.117_1#041cc8da2?vcp=1&amp;vop=1&amp;pid=da185f68f&amp;color=0,55,96&amp;vtp=1&amp;bbb=1&amp;hb=1">
                <a:extLst>
                  <a:ext uri="{FF2B5EF4-FFF2-40B4-BE49-F238E27FC236}">
                    <a16:creationId xmlns:a16="http://schemas.microsoft.com/office/drawing/2014/main" id="{BC53DDBD-B7B3-2996-1D20-0472A6397CAA}"/>
                  </a:ext>
                </a:extLst>
              </p:cNvPr>
              <p:cNvSpPr>
                <a:spLocks noRot="1" noChangeAspect="1" noMove="1" noResize="1" noEditPoints="1" noAdjustHandles="1" noChangeArrowheads="1" noChangeShapeType="1" noTextEdit="1"/>
              </p:cNvSpPr>
              <p:nvPr/>
            </p:nvSpPr>
            <p:spPr>
              <a:xfrm>
                <a:off x="502920" y="5164101"/>
                <a:ext cx="10570464" cy="787400"/>
              </a:xfrm>
              <a:prstGeom prst="rect">
                <a:avLst/>
              </a:prstGeom>
              <a:blipFill>
                <a:blip r:embed="rId7"/>
                <a:stretch>
                  <a:fillRect l="-807" t="-775" b="-131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O_6_AN.117_1#041cc8da2?vcp=1&amp;vop=1&amp;pid=da185f68f&amp;color=0,55,96&amp;vtp=1&amp;bbb=1&amp;hb=1">
                <a:extLst>
                  <a:ext uri="{FF2B5EF4-FFF2-40B4-BE49-F238E27FC236}">
                    <a16:creationId xmlns:a16="http://schemas.microsoft.com/office/drawing/2014/main" id="{5B6F8C4C-EEA5-88EA-B46A-740837789C0B}"/>
                  </a:ext>
                </a:extLst>
              </p:cNvPr>
              <p:cNvSpPr/>
              <p:nvPr/>
            </p:nvSpPr>
            <p:spPr>
              <a:xfrm>
                <a:off x="502920" y="5938801"/>
                <a:ext cx="10570464" cy="334772"/>
              </a:xfrm>
              <a:prstGeom prst="rect">
                <a:avLst/>
              </a:prstGeom>
              <a:noFill/>
              <a:ln/>
            </p:spPr>
            <p:txBody>
              <a:bodyPr wrap="none" lIns="0" tIns="0" rIns="0" bIns="0" rtlCol="0" anchor="t"/>
              <a:lstStyle/>
              <a:p>
                <a:pPr latinLnBrk="1">
                  <a:lnSpc>
                    <a:spcPts val="29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0</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𝜃</m:t>
                    </m:r>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180</m:t>
                        </m:r>
                      </m:e>
                      <m:sup>
                        <m:r>
                          <a:rPr lang="en-US" altLang="zh-CN" b="0" i="0">
                            <a:solidFill>
                              <a:srgbClr val="003760"/>
                            </a:solidFill>
                            <a:latin typeface="Cambria Math" pitchFamily="34" charset="0"/>
                            <a:ea typeface="Cambria Math" pitchFamily="34" charset="-122"/>
                            <a:cs typeface="Cambria Math" pitchFamily="34" charset="-120"/>
                          </a:rPr>
                          <m:t>∘</m:t>
                        </m:r>
                      </m:sup>
                    </m:sSup>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,所以当</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𝜃</m:t>
                    </m:r>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0</m:t>
                        </m:r>
                      </m:e>
                      <m:sup>
                        <m:r>
                          <a:rPr lang="en-US" altLang="zh-CN" b="0" i="0">
                            <a:solidFill>
                              <a:srgbClr val="003760"/>
                            </a:solidFill>
                            <a:latin typeface="Cambria Math" pitchFamily="34" charset="0"/>
                            <a:ea typeface="Cambria Math" pitchFamily="34" charset="-122"/>
                            <a:cs typeface="Cambria Math" pitchFamily="34" charset="-120"/>
                          </a:rPr>
                          <m:t>∘</m:t>
                        </m:r>
                      </m:sup>
                    </m:sSup>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𝐵𝑃</m:t>
                        </m:r>
                      </m:e>
                    </m:acc>
                    <m:r>
                      <a:rPr lang="en-US" altLang="zh-CN" b="0" i="0">
                        <a:solidFill>
                          <a:srgbClr val="003760"/>
                        </a:solidFill>
                        <a:latin typeface="Cambria Math" pitchFamily="34" charset="0"/>
                        <a:ea typeface="Cambria Math" pitchFamily="34" charset="-122"/>
                        <a:cs typeface="Cambria Math" pitchFamily="34" charset="-120"/>
                      </a:rPr>
                      <m:t>⋅</m:t>
                    </m:r>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𝐶𝑄</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取得最大值0.</a:t>
                </a:r>
                <a:endParaRPr lang="en-US" altLang="zh-CN" dirty="0"/>
              </a:p>
            </p:txBody>
          </p:sp>
        </mc:Choice>
        <mc:Fallback xmlns="">
          <p:sp>
            <p:nvSpPr>
              <p:cNvPr id="8" name="QO_6_AN.117_1#041cc8da2?vcp=1&amp;vop=1&amp;pid=da185f68f&amp;color=0,55,96&amp;vtp=1&amp;bbb=1&amp;hb=1">
                <a:extLst>
                  <a:ext uri="{FF2B5EF4-FFF2-40B4-BE49-F238E27FC236}">
                    <a16:creationId xmlns:a16="http://schemas.microsoft.com/office/drawing/2014/main" id="{5B6F8C4C-EEA5-88EA-B46A-740837789C0B}"/>
                  </a:ext>
                </a:extLst>
              </p:cNvPr>
              <p:cNvSpPr>
                <a:spLocks noRot="1" noChangeAspect="1" noMove="1" noResize="1" noEditPoints="1" noAdjustHandles="1" noChangeArrowheads="1" noChangeShapeType="1" noTextEdit="1"/>
              </p:cNvSpPr>
              <p:nvPr/>
            </p:nvSpPr>
            <p:spPr>
              <a:xfrm>
                <a:off x="502920" y="5938801"/>
                <a:ext cx="10570464" cy="334772"/>
              </a:xfrm>
              <a:prstGeom prst="rect">
                <a:avLst/>
              </a:prstGeom>
              <a:blipFill>
                <a:blip r:embed="rId8"/>
                <a:stretch>
                  <a:fillRect t="-7273" b="-4181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bg/>
                                          </p:spTgt>
                                        </p:tgtEl>
                                        <p:attrNameLst>
                                          <p:attrName>style.visibility</p:attrName>
                                        </p:attrNameLst>
                                      </p:cBhvr>
                                      <p:to>
                                        <p:strVal val="visible"/>
                                      </p:to>
                                    </p:set>
                                    <p:animEffect transition="in" filter="fade">
                                      <p:cBhvr>
                                        <p:cTn id="24" dur="500"/>
                                        <p:tgtEl>
                                          <p:spTgt spid="6">
                                            <p:bg/>
                                          </p:spTgt>
                                        </p:tgtEl>
                                      </p:cBhvr>
                                    </p:animEffect>
                                    <p:anim calcmode="lin" valueType="num">
                                      <p:cBhvr>
                                        <p:cTn id="25" dur="500" fill="hold"/>
                                        <p:tgtEl>
                                          <p:spTgt spid="6">
                                            <p:bg/>
                                          </p:spTgt>
                                        </p:tgtEl>
                                        <p:attrNameLst>
                                          <p:attrName>ppt_x</p:attrName>
                                        </p:attrNameLst>
                                      </p:cBhvr>
                                      <p:tavLst>
                                        <p:tav tm="0">
                                          <p:val>
                                            <p:strVal val="#ppt_x"/>
                                          </p:val>
                                        </p:tav>
                                        <p:tav tm="100000">
                                          <p:val>
                                            <p:strVal val="#ppt_x"/>
                                          </p:val>
                                        </p:tav>
                                      </p:tavLst>
                                    </p:anim>
                                    <p:anim calcmode="lin" valueType="num">
                                      <p:cBhvr>
                                        <p:cTn id="26" dur="500" fill="hold"/>
                                        <p:tgtEl>
                                          <p:spTgt spid="6">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anim calcmode="lin" valueType="num">
                                      <p:cBhvr>
                                        <p:cTn id="3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1" end="1"/>
                                            </p:txEl>
                                          </p:spTgt>
                                        </p:tgtEl>
                                        <p:attrNameLst>
                                          <p:attrName>style.visibility</p:attrName>
                                        </p:attrNameLst>
                                      </p:cBhvr>
                                      <p:to>
                                        <p:strVal val="visible"/>
                                      </p:to>
                                    </p:set>
                                    <p:animEffect transition="in" filter="fade">
                                      <p:cBhvr>
                                        <p:cTn id="34" dur="500"/>
                                        <p:tgtEl>
                                          <p:spTgt spid="6">
                                            <p:txEl>
                                              <p:pRg st="1" end="1"/>
                                            </p:txEl>
                                          </p:spTgt>
                                        </p:tgtEl>
                                      </p:cBhvr>
                                    </p:animEffect>
                                    <p:anim calcmode="lin" valueType="num">
                                      <p:cBhvr>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anim calcmode="lin" valueType="num">
                                      <p:cBhvr>
                                        <p:cTn id="40" dur="500" fill="hold"/>
                                        <p:tgtEl>
                                          <p:spTgt spid="7">
                                            <p:bg/>
                                          </p:spTgt>
                                        </p:tgtEl>
                                        <p:attrNameLst>
                                          <p:attrName>ppt_x</p:attrName>
                                        </p:attrNameLst>
                                      </p:cBhvr>
                                      <p:tavLst>
                                        <p:tav tm="0">
                                          <p:val>
                                            <p:strVal val="#ppt_x"/>
                                          </p:val>
                                        </p:tav>
                                        <p:tav tm="100000">
                                          <p:val>
                                            <p:strVal val="#ppt_x"/>
                                          </p:val>
                                        </p:tav>
                                      </p:tavLst>
                                    </p:anim>
                                    <p:anim calcmode="lin" valueType="num">
                                      <p:cBhvr>
                                        <p:cTn id="41" dur="500" fill="hold"/>
                                        <p:tgtEl>
                                          <p:spTgt spid="7">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7">
                                            <p:txEl>
                                              <p:pRg st="0" end="0"/>
                                            </p:txEl>
                                          </p:spTgt>
                                        </p:tgtEl>
                                        <p:attrNameLst>
                                          <p:attrName>style.visibility</p:attrName>
                                        </p:attrNameLst>
                                      </p:cBhvr>
                                      <p:to>
                                        <p:strVal val="visible"/>
                                      </p:to>
                                    </p:set>
                                    <p:animEffect transition="in" filter="fade">
                                      <p:cBhvr>
                                        <p:cTn id="44" dur="500"/>
                                        <p:tgtEl>
                                          <p:spTgt spid="7">
                                            <p:txEl>
                                              <p:pRg st="0" end="0"/>
                                            </p:txEl>
                                          </p:spTgt>
                                        </p:tgtEl>
                                      </p:cBhvr>
                                    </p:animEffect>
                                    <p:anim calcmode="lin" valueType="num">
                                      <p:cBhvr>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7">
                                            <p:txEl>
                                              <p:pRg st="0" end="0"/>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8">
                                            <p:bg/>
                                          </p:spTgt>
                                        </p:tgtEl>
                                        <p:attrNameLst>
                                          <p:attrName>style.visibility</p:attrName>
                                        </p:attrNameLst>
                                      </p:cBhvr>
                                      <p:to>
                                        <p:strVal val="visible"/>
                                      </p:to>
                                    </p:set>
                                    <p:animEffect transition="in" filter="fade">
                                      <p:cBhvr>
                                        <p:cTn id="49" dur="500"/>
                                        <p:tgtEl>
                                          <p:spTgt spid="8">
                                            <p:bg/>
                                          </p:spTgt>
                                        </p:tgtEl>
                                      </p:cBhvr>
                                    </p:animEffect>
                                    <p:anim calcmode="lin" valueType="num">
                                      <p:cBhvr>
                                        <p:cTn id="50" dur="500" fill="hold"/>
                                        <p:tgtEl>
                                          <p:spTgt spid="8">
                                            <p:bg/>
                                          </p:spTgt>
                                        </p:tgtEl>
                                        <p:attrNameLst>
                                          <p:attrName>ppt_x</p:attrName>
                                        </p:attrNameLst>
                                      </p:cBhvr>
                                      <p:tavLst>
                                        <p:tav tm="0">
                                          <p:val>
                                            <p:strVal val="#ppt_x"/>
                                          </p:val>
                                        </p:tav>
                                        <p:tav tm="100000">
                                          <p:val>
                                            <p:strVal val="#ppt_x"/>
                                          </p:val>
                                        </p:tav>
                                      </p:tavLst>
                                    </p:anim>
                                    <p:anim calcmode="lin" valueType="num">
                                      <p:cBhvr>
                                        <p:cTn id="51" dur="500" fill="hold"/>
                                        <p:tgtEl>
                                          <p:spTgt spid="8">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8">
                                            <p:txEl>
                                              <p:pRg st="0" end="0"/>
                                            </p:txEl>
                                          </p:spTgt>
                                        </p:tgtEl>
                                        <p:attrNameLst>
                                          <p:attrName>style.visibility</p:attrName>
                                        </p:attrNameLst>
                                      </p:cBhvr>
                                      <p:to>
                                        <p:strVal val="visible"/>
                                      </p:to>
                                    </p:set>
                                    <p:animEffect transition="in" filter="fade">
                                      <p:cBhvr>
                                        <p:cTn id="54" dur="500"/>
                                        <p:tgtEl>
                                          <p:spTgt spid="8">
                                            <p:txEl>
                                              <p:pRg st="0" end="0"/>
                                            </p:txEl>
                                          </p:spTgt>
                                        </p:tgtEl>
                                      </p:cBhvr>
                                    </p:animEffect>
                                    <p:anim calcmode="lin" valueType="num">
                                      <p:cBhvr>
                                        <p:cTn id="5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P spid="8"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7057a3a7e?vcp=1&amp;pid=da185f68f&amp;color=0,55,96&amp;vtp=1&amp;bt=1&amp;bbb=1&amp;hb=1"/>
              <p:cNvSpPr/>
              <p:nvPr/>
            </p:nvSpPr>
            <p:spPr>
              <a:xfrm>
                <a:off x="502920" y="2471247"/>
                <a:ext cx="10570464" cy="20305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（1）求向量数量积的最值问题，关键是利用数量积的运算建立有关参数的函数</a:t>
                </a:r>
                <a:r>
                  <a:rPr lang="en-US" altLang="zh-CN" sz="1800" b="0" i="0">
                    <a:solidFill>
                      <a:srgbClr val="003760"/>
                    </a:solidFill>
                    <a:latin typeface="Times New Roman" pitchFamily="34" charset="0"/>
                    <a:ea typeface="微软雅黑" pitchFamily="34" charset="-122"/>
                    <a:cs typeface="Times New Roman" pitchFamily="34" charset="-120"/>
                  </a:rPr>
                  <a:t>，借助</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函数求最值的方法求解</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2）本题中的变量为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𝑃𝑄</m:t>
                        </m:r>
                      </m:e>
                    </m:acc>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，所以由数量积的定义应建立角</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的余弦函数关系</a:t>
                </a:r>
                <a:r>
                  <a:rPr lang="en-US" altLang="zh-CN" sz="1800" b="0" i="0">
                    <a:solidFill>
                      <a:srgbClr val="003760"/>
                    </a:solidFill>
                    <a:latin typeface="Times New Roman" pitchFamily="34" charset="0"/>
                    <a:ea typeface="微软雅黑" pitchFamily="34" charset="-122"/>
                    <a:cs typeface="Times New Roman" pitchFamily="34" charset="-120"/>
                  </a:rPr>
                  <a:t>，故解题的关</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键是如何利用条件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𝑃𝑄</m:t>
                        </m:r>
                      </m:e>
                    </m:acc>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建立函数关系.余弦函数的最值要利用有界性，但要注意角</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的取值范围</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本题中</a:t>
                </a:r>
                <a14:m>
                  <m:oMath xmlns:m="http://schemas.openxmlformats.org/officeDocument/2006/math">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0</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𝜃</m:t>
                    </m:r>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180</m:t>
                        </m:r>
                      </m:e>
                      <m:sup>
                        <m:r>
                          <a:rPr lang="en-US" altLang="zh-CN"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P_6_BD#7057a3a7e?vcp=1&amp;pid=da185f68f&amp;color=0,55,96&amp;vtp=1&amp;bt=1&amp;bbb=1&amp;hb=1"/>
              <p:cNvSpPr>
                <a:spLocks noRot="1" noChangeAspect="1" noMove="1" noResize="1" noEditPoints="1" noAdjustHandles="1" noChangeArrowheads="1" noChangeShapeType="1" noTextEdit="1"/>
              </p:cNvSpPr>
              <p:nvPr/>
            </p:nvSpPr>
            <p:spPr>
              <a:xfrm>
                <a:off x="502920" y="2471247"/>
                <a:ext cx="10570464" cy="2030540"/>
              </a:xfrm>
              <a:prstGeom prst="rect">
                <a:avLst/>
              </a:prstGeom>
              <a:blipFill>
                <a:blip r:embed="rId3"/>
                <a:stretch>
                  <a:fillRect l="-1384" r="-346" b="-6907"/>
                </a:stretch>
              </a:blipFill>
              <a:ln/>
            </p:spPr>
            <p:txBody>
              <a:bodyPr/>
              <a:lstStyle/>
              <a:p>
                <a:r>
                  <a:rPr lang="zh-CN" altLang="en-US">
                    <a:noFill/>
                  </a:rPr>
                  <a:t> </a:t>
                </a:r>
              </a:p>
            </p:txBody>
          </p:sp>
        </mc:Fallback>
      </mc:AlternateContent>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18_1#08118c00e?vaa=1&amp;vcp=1&amp;vop=1&amp;pid=da185f68f&amp;color=0,55,96&amp;vtp=1&amp;bt=1&amp;bbb=1&amp;hb=1"/>
              <p:cNvSpPr/>
              <p:nvPr/>
            </p:nvSpPr>
            <p:spPr>
              <a:xfrm>
                <a:off x="502920" y="2033002"/>
                <a:ext cx="10570464"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8-1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[浙江杭州第四中学2025高二月考]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𝜃</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为两个非零向量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的夹角，已知对任意实数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𝑡</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最小值为</a:t>
                </a:r>
                <a:r>
                  <a:rPr lang="en-US" altLang="zh-CN" b="0" i="0" dirty="0">
                    <a:solidFill>
                      <a:srgbClr val="003760"/>
                    </a:solidFill>
                    <a:latin typeface="Times New Roman" pitchFamily="34" charset="0"/>
                    <a:ea typeface="微软雅黑" pitchFamily="34" charset="-122"/>
                    <a:cs typeface="Times New Roman" pitchFamily="34" charset="-120"/>
                  </a:rPr>
                  <a:t>1，</a:t>
                </a:r>
                <a:r>
                  <a:rPr lang="en-US" altLang="zh-CN" b="0" i="0">
                    <a:solidFill>
                      <a:srgbClr val="003760"/>
                    </a:solidFill>
                    <a:latin typeface="Times New Roman" pitchFamily="34" charset="0"/>
                    <a:ea typeface="微软雅黑" pitchFamily="34" charset="-122"/>
                    <a:cs typeface="Times New Roman" pitchFamily="34" charset="-120"/>
                  </a:rPr>
                  <a:t>则(</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118_1#08118c00e?vaa=1&amp;vcp=1&amp;vop=1&amp;pid=da185f68f&amp;color=0,55,96&amp;vtp=1&amp;bt=1&amp;bbb=1&amp;hb=1"/>
              <p:cNvSpPr>
                <a:spLocks noRot="1" noChangeAspect="1" noMove="1" noResize="1" noEditPoints="1" noAdjustHandles="1" noChangeArrowheads="1" noChangeShapeType="1" noTextEdit="1"/>
              </p:cNvSpPr>
              <p:nvPr/>
            </p:nvSpPr>
            <p:spPr>
              <a:xfrm>
                <a:off x="502920" y="2033002"/>
                <a:ext cx="10570464" cy="770255"/>
              </a:xfrm>
              <a:prstGeom prst="rect">
                <a:avLst/>
              </a:prstGeom>
              <a:blipFill>
                <a:blip r:embed="rId3"/>
                <a:stretch>
                  <a:fillRect l="-1384" b="-18110"/>
                </a:stretch>
              </a:blipFill>
              <a:ln/>
            </p:spPr>
            <p:txBody>
              <a:bodyPr/>
              <a:lstStyle/>
              <a:p>
                <a:r>
                  <a:rPr lang="zh-CN" altLang="en-US">
                    <a:noFill/>
                  </a:rPr>
                  <a:t> </a:t>
                </a:r>
              </a:p>
            </p:txBody>
          </p:sp>
        </mc:Fallback>
      </mc:AlternateContent>
      <p:sp>
        <p:nvSpPr>
          <p:cNvPr id="3" name="QC_6_AN.120_1#08118c00e.bracket?vaa=1&amp;vcp=1&amp;vop=1&amp;pid=da185f68f&amp;color=0,55,96&amp;vpa=18&amp;vtp=1"/>
          <p:cNvSpPr/>
          <p:nvPr/>
        </p:nvSpPr>
        <p:spPr>
          <a:xfrm>
            <a:off x="2150745" y="2528937"/>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18_2#08118c00e.choices?vaa=1&amp;vcp=1&amp;vop=1&amp;pid=da185f68f&amp;color=0,55,96&amp;vtp=1&amp;bbb=1"/>
              <p:cNvSpPr/>
              <p:nvPr/>
            </p:nvSpPr>
            <p:spPr>
              <a:xfrm>
                <a:off x="502920" y="2809608"/>
                <a:ext cx="10570464" cy="770255"/>
              </a:xfrm>
              <a:prstGeom prst="rect">
                <a:avLst/>
              </a:prstGeom>
              <a:noFill/>
              <a:ln/>
            </p:spPr>
            <p:txBody>
              <a:bodyPr wrap="none" lIns="0" tIns="0" rIns="0" bIns="0" rtlCol="0" anchor="t"/>
              <a:lstStyle/>
              <a:p>
                <a:pPr latinLnBrk="1">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𝜃</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确定，则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a:solidFill>
                      <a:srgbClr val="003760"/>
                    </a:solidFill>
                    <a:latin typeface="Times New Roman" pitchFamily="34" charset="0"/>
                    <a:ea typeface="微软雅黑" pitchFamily="34" charset="-122"/>
                    <a:cs typeface="Times New Roman" pitchFamily="34" charset="-120"/>
                  </a:rPr>
                  <a:t>唯一确定</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𝜃</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确定，则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唯一确定</a:t>
                </a:r>
                <a:endParaRPr lang="en-US" altLang="zh-CN" sz="1800" dirty="0">
                  <a:solidFill>
                    <a:srgbClr val="003760"/>
                  </a:solidFill>
                </a:endParaRPr>
              </a:p>
              <a:p>
                <a:pPr latinLnBrk="1">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确定，则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𝜃</m:t>
                    </m:r>
                  </m:oMath>
                </a14:m>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唯一确定</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确定，则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唯一确定</a:t>
                </a:r>
                <a:endParaRPr lang="en-US" altLang="zh-CN" sz="1800" dirty="0">
                  <a:solidFill>
                    <a:srgbClr val="003760"/>
                  </a:solidFill>
                </a:endParaRPr>
              </a:p>
            </p:txBody>
          </p:sp>
        </mc:Choice>
        <mc:Fallback xmlns="">
          <p:sp>
            <p:nvSpPr>
              <p:cNvPr id="4" name="QC_6_BD.118_2#08118c00e.choices?vaa=1&amp;vcp=1&amp;vop=1&amp;pid=da185f68f&amp;color=0,55,96&amp;vtp=1&amp;bbb=1"/>
              <p:cNvSpPr>
                <a:spLocks noRot="1" noChangeAspect="1" noMove="1" noResize="1" noEditPoints="1" noAdjustHandles="1" noChangeArrowheads="1" noChangeShapeType="1" noTextEdit="1"/>
              </p:cNvSpPr>
              <p:nvPr/>
            </p:nvSpPr>
            <p:spPr>
              <a:xfrm>
                <a:off x="502920" y="2809608"/>
                <a:ext cx="10570464" cy="770255"/>
              </a:xfrm>
              <a:prstGeom prst="rect">
                <a:avLst/>
              </a:prstGeom>
              <a:blipFill>
                <a:blip r:embed="rId4"/>
                <a:stretch>
                  <a:fillRect l="-1384" b="-1825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19_1#08118c00e?vaa=1&amp;vcp=1&amp;vop=1&amp;pid=da185f68f&amp;color=0,55,96&amp;vtp=1&amp;bbb=1&amp;hb=1"/>
              <p:cNvSpPr/>
              <p:nvPr/>
            </p:nvSpPr>
            <p:spPr>
              <a:xfrm>
                <a:off x="502920" y="3591292"/>
                <a:ext cx="10570464" cy="13208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1" i="1" smtClean="0">
                        <a:solidFill>
                          <a:srgbClr val="003760"/>
                        </a:solidFill>
                        <a:latin typeface="Cambria Math" pitchFamily="34" charset="0"/>
                        <a:ea typeface="Cambria Math" pitchFamily="34" charset="-122"/>
                        <a:cs typeface="Cambria Math" pitchFamily="34" charset="-120"/>
                      </a:rPr>
                      <m:t>𝒂</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𝑡</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𝑡</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，因为</a:t>
                </a:r>
              </a:p>
              <a:p>
                <a:pPr latinLnBrk="1">
                  <a:lnSpc>
                    <a:spcPts val="38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1" i="1" smtClean="0">
                        <a:solidFill>
                          <a:srgbClr val="003760"/>
                        </a:solidFill>
                        <a:latin typeface="Cambria Math" pitchFamily="34" charset="0"/>
                        <a:ea typeface="Cambria Math" pitchFamily="34" charset="-122"/>
                        <a:cs typeface="Cambria Math" pitchFamily="34" charset="-120"/>
                      </a:rPr>
                      <m:t>𝒂</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m:t>
                        </m:r>
                      </m:e>
                      <m:sub>
                        <m:r>
                          <m:rPr>
                            <m:sty m:val="p"/>
                          </m:rPr>
                          <a:rPr lang="en-US" altLang="zh-CN" sz="1800" b="0" i="0">
                            <a:solidFill>
                              <a:srgbClr val="003760"/>
                            </a:solidFill>
                            <a:latin typeface="Cambria Math" pitchFamily="34" charset="0"/>
                            <a:ea typeface="Cambria Math" pitchFamily="34" charset="-122"/>
                            <a:cs typeface="Cambria Math" pitchFamily="34" charset="-120"/>
                          </a:rPr>
                          <m:t>min</m:t>
                        </m:r>
                      </m:sub>
                    </m:sSub>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，所以当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𝒂</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(1−</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𝜃</m:t>
                    </m:r>
                    <m:r>
                      <a:rPr lang="en-US" altLang="zh-CN" b="0" i="0" smtClean="0">
                        <a:solidFill>
                          <a:srgbClr val="003760"/>
                        </a:solidFill>
                        <a:latin typeface="Cambria Math" pitchFamily="34" charset="0"/>
                        <a:ea typeface="Cambria Math" pitchFamily="34" charset="-122"/>
                        <a:cs typeface="Cambria Math" pitchFamily="34" charset="-120"/>
                      </a:rPr>
                      <m:t>∈[0,</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𝜃</m:t>
                    </m:r>
                    <m:r>
                      <a:rPr lang="en-US" altLang="zh-CN" b="0" i="0" smtClean="0">
                        <a:solidFill>
                          <a:srgbClr val="003760"/>
                        </a:solidFill>
                        <a:latin typeface="Cambria Math" pitchFamily="34" charset="0"/>
                        <a:ea typeface="Cambria Math" pitchFamily="34" charset="-122"/>
                        <a:cs typeface="Cambria Math" pitchFamily="34" charset="-120"/>
                      </a:rPr>
                      <m:t>=1</m:t>
                    </m:r>
                  </m:oMath>
                </a14:m>
                <a:r>
                  <a:rPr lang="en-US" altLang="zh-CN"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𝜃</m:t>
                        </m:r>
                      </m:den>
                    </m:f>
                  </m:oMath>
                </a14:m>
                <a:r>
                  <a:rPr lang="en-US" altLang="zh-CN" b="0" i="0" dirty="0">
                    <a:solidFill>
                      <a:srgbClr val="003760"/>
                    </a:solidFill>
                    <a:latin typeface="Times New Roman" pitchFamily="34" charset="0"/>
                    <a:ea typeface="微软雅黑" pitchFamily="34" charset="-122"/>
                    <a:cs typeface="Times New Roman" pitchFamily="34" charset="-120"/>
                  </a:rPr>
                  <a:t>.所以若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𝜃</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确定，则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唯一确定.</a:t>
                </a:r>
                <a:endParaRPr lang="en-US" altLang="zh-CN" dirty="0">
                  <a:solidFill>
                    <a:srgbClr val="003760"/>
                  </a:solidFill>
                </a:endParaRPr>
              </a:p>
            </p:txBody>
          </p:sp>
        </mc:Choice>
        <mc:Fallback xmlns="">
          <p:sp>
            <p:nvSpPr>
              <p:cNvPr id="5" name="QC_6_AS.119_1#08118c00e?vaa=1&amp;vcp=1&amp;vop=1&amp;pid=da185f68f&amp;color=0,55,96&amp;vtp=1&amp;bbb=1&amp;hb=1"/>
              <p:cNvSpPr>
                <a:spLocks noRot="1" noChangeAspect="1" noMove="1" noResize="1" noEditPoints="1" noAdjustHandles="1" noChangeArrowheads="1" noChangeShapeType="1" noTextEdit="1"/>
              </p:cNvSpPr>
              <p:nvPr/>
            </p:nvSpPr>
            <p:spPr>
              <a:xfrm>
                <a:off x="502920" y="3591292"/>
                <a:ext cx="10570464" cy="1320800"/>
              </a:xfrm>
              <a:prstGeom prst="rect">
                <a:avLst/>
              </a:prstGeom>
              <a:blipFill>
                <a:blip r:embed="rId5"/>
                <a:stretch>
                  <a:fillRect l="-1384" b="-645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22_1#e737b17af?vaa=1&amp;vcp=1&amp;vop=1&amp;pid=da185f68f&amp;color=0,55,96&amp;vtp=1&amp;bt=1&amp;bbb=1&amp;hb=1"/>
              <p:cNvSpPr/>
              <p:nvPr/>
            </p:nvSpPr>
            <p:spPr>
              <a:xfrm>
                <a:off x="502920" y="2180132"/>
                <a:ext cx="10570464" cy="89725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8-2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已知非零向量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𝒄</m:t>
                    </m:r>
                  </m:oMath>
                </a14:m>
                <a:r>
                  <a:rPr lang="en-US" altLang="zh-CN" sz="1800" b="0" i="0" dirty="0">
                    <a:solidFill>
                      <a:srgbClr val="003760"/>
                    </a:solidFill>
                    <a:latin typeface="Times New Roman" pitchFamily="34" charset="0"/>
                    <a:ea typeface="微软雅黑" pitchFamily="34" charset="-122"/>
                    <a:cs typeface="Times New Roman" pitchFamily="34" charset="-120"/>
                  </a:rPr>
                  <a:t>满足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𝒄</m:t>
                    </m:r>
                  </m:oMath>
                </a14:m>
                <a:r>
                  <a:rPr lang="en-US" altLang="zh-CN" sz="1800" b="0" i="0" dirty="0">
                    <a:solidFill>
                      <a:srgbClr val="003760"/>
                    </a:solidFill>
                    <a:latin typeface="Times New Roman" pitchFamily="34" charset="0"/>
                    <a:ea typeface="微软雅黑" pitchFamily="34" charset="-122"/>
                    <a:cs typeface="Times New Roman" pitchFamily="34" charset="-120"/>
                  </a:rPr>
                  <a:t>方向相同，则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的取值范围为 </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122_1#e737b17af?vaa=1&amp;vcp=1&amp;vop=1&amp;pid=da185f68f&amp;color=0,55,96&amp;vtp=1&amp;bt=1&amp;bbb=1&amp;hb=1"/>
              <p:cNvSpPr>
                <a:spLocks noRot="1" noChangeAspect="1" noMove="1" noResize="1" noEditPoints="1" noAdjustHandles="1" noChangeArrowheads="1" noChangeShapeType="1" noTextEdit="1"/>
              </p:cNvSpPr>
              <p:nvPr/>
            </p:nvSpPr>
            <p:spPr>
              <a:xfrm>
                <a:off x="502920" y="2180132"/>
                <a:ext cx="10570464" cy="897255"/>
              </a:xfrm>
              <a:prstGeom prst="rect">
                <a:avLst/>
              </a:prstGeom>
              <a:blipFill>
                <a:blip r:embed="rId3"/>
                <a:stretch>
                  <a:fillRect l="-1384" r="-1153" b="-15646"/>
                </a:stretch>
              </a:blipFill>
              <a:ln/>
            </p:spPr>
            <p:txBody>
              <a:bodyPr/>
              <a:lstStyle/>
              <a:p>
                <a:r>
                  <a:rPr lang="zh-CN" altLang="en-US">
                    <a:noFill/>
                  </a:rPr>
                  <a:t> </a:t>
                </a:r>
              </a:p>
            </p:txBody>
          </p:sp>
        </mc:Fallback>
      </mc:AlternateContent>
      <p:sp>
        <p:nvSpPr>
          <p:cNvPr id="3" name="QC_6_AN.124_1#e737b17af.bracket?vaa=1&amp;vcp=1&amp;vop=1&amp;pid=da185f68f&amp;color=0,55,96&amp;vpa=19&amp;vtp=1"/>
          <p:cNvSpPr/>
          <p:nvPr/>
        </p:nvSpPr>
        <p:spPr>
          <a:xfrm>
            <a:off x="664845" y="2799065"/>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22_2#e737b17af.choices?vaa=1&amp;vcp=1&amp;vop=1&amp;pid=da185f68f&amp;color=0,55,96&amp;vtp=1&amp;bbb=1"/>
              <p:cNvSpPr/>
              <p:nvPr/>
            </p:nvSpPr>
            <p:spPr>
              <a:xfrm>
                <a:off x="502920" y="3122470"/>
                <a:ext cx="10570464" cy="355600"/>
              </a:xfrm>
              <a:prstGeom prst="rect">
                <a:avLst/>
              </a:prstGeom>
              <a:noFill/>
              <a:ln/>
            </p:spPr>
            <p:txBody>
              <a:bodyPr wrap="none" lIns="0" tIns="0" rIns="0" bIns="0" rtlCol="0" anchor="t"/>
              <a:lstStyle/>
              <a:p>
                <a:pPr latinLnBrk="1">
                  <a:lnSpc>
                    <a:spcPts val="3200"/>
                  </a:lnSpc>
                  <a:tabLst>
                    <a:tab pos="2680716" algn="l"/>
                    <a:tab pos="5374132" algn="l"/>
                    <a:tab pos="80675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[0,2]</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(0,1)</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(0,2)</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22_2#e737b17af.choices?vaa=1&amp;vcp=1&amp;vop=1&amp;pid=da185f68f&amp;color=0,55,96&amp;vtp=1&amp;bbb=1"/>
              <p:cNvSpPr>
                <a:spLocks noRot="1" noChangeAspect="1" noMove="1" noResize="1" noEditPoints="1" noAdjustHandles="1" noChangeArrowheads="1" noChangeShapeType="1" noTextEdit="1"/>
              </p:cNvSpPr>
              <p:nvPr/>
            </p:nvSpPr>
            <p:spPr>
              <a:xfrm>
                <a:off x="502920" y="3122470"/>
                <a:ext cx="10570464" cy="355600"/>
              </a:xfrm>
              <a:prstGeom prst="rect">
                <a:avLst/>
              </a:prstGeom>
              <a:blipFill>
                <a:blip r:embed="rId4"/>
                <a:stretch>
                  <a:fillRect l="-1384"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23_1#e737b17af?vaa=1&amp;vcp=1&amp;vop=1&amp;pid=da185f68f&amp;color=0,55,96&amp;vtp=1&amp;bbb=1&amp;hb=1"/>
              <p:cNvSpPr/>
              <p:nvPr/>
            </p:nvSpPr>
            <p:spPr>
              <a:xfrm>
                <a:off x="502920" y="3483087"/>
                <a:ext cx="10570464" cy="1319340"/>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由题可设</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可知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800"/>
                  </a:lnSpc>
                </a:pP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𝜆</m:t>
                        </m:r>
                        <m:r>
                          <a:rPr lang="en-US" altLang="zh-CN" sz="1800" b="0" i="0">
                            <a:solidFill>
                              <a:srgbClr val="003760"/>
                            </a:solidFill>
                            <a:latin typeface="Cambria Math" pitchFamily="34" charset="0"/>
                            <a:ea typeface="Cambria Math" pitchFamily="34" charset="-122"/>
                            <a:cs typeface="Cambria Math" pitchFamily="34" charset="-120"/>
                          </a:rPr>
                          <m:t>+1</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0" i="0" smtClean="0">
                        <a:solidFill>
                          <a:srgbClr val="003760"/>
                        </a:solidFill>
                        <a:latin typeface="Cambria Math" pitchFamily="34" charset="0"/>
                        <a:ea typeface="Cambria Math" pitchFamily="34" charset="-122"/>
                        <a:cs typeface="Cambria Math" pitchFamily="34" charset="-120"/>
                      </a:rPr>
                      <m:t>+1&gt;1</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𝜆</m:t>
                        </m:r>
                        <m:r>
                          <a:rPr lang="en-US" altLang="zh-CN" sz="1800" b="0" i="0">
                            <a:solidFill>
                              <a:srgbClr val="003760"/>
                            </a:solidFill>
                            <a:latin typeface="Cambria Math" pitchFamily="34" charset="0"/>
                            <a:ea typeface="Cambria Math" pitchFamily="34" charset="-122"/>
                            <a:cs typeface="Cambria Math" pitchFamily="34" charset="-120"/>
                          </a:rPr>
                          <m:t>+1</m:t>
                        </m:r>
                      </m:den>
                    </m:f>
                    <m:r>
                      <a:rPr lang="en-US" altLang="zh-CN" sz="1800" b="0" i="0" smtClean="0">
                        <a:solidFill>
                          <a:srgbClr val="003760"/>
                        </a:solidFill>
                        <a:latin typeface="Cambria Math" pitchFamily="34" charset="0"/>
                        <a:ea typeface="Cambria Math" pitchFamily="34" charset="-122"/>
                        <a:cs typeface="Cambria Math" pitchFamily="34" charset="-120"/>
                      </a:rPr>
                      <m:t>&lt;2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𝒄</m:t>
                    </m:r>
                    <m:r>
                      <a:rPr lang="en-US" altLang="zh-CN" b="0" i="0" smtClean="0">
                        <a:solidFill>
                          <a:srgbClr val="003760"/>
                        </a:solidFill>
                        <a:latin typeface="Cambria Math" pitchFamily="34" charset="0"/>
                        <a:ea typeface="Cambria Math" pitchFamily="34" charset="-122"/>
                        <a:cs typeface="Cambria Math" pitchFamily="34" charset="-120"/>
                      </a:rPr>
                      <m:t>|∈(0,2)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.故选C.</a:t>
                </a:r>
                <a:endParaRPr lang="en-US" altLang="zh-CN" dirty="0">
                  <a:solidFill>
                    <a:srgbClr val="003760"/>
                  </a:solidFill>
                </a:endParaRPr>
              </a:p>
            </p:txBody>
          </p:sp>
        </mc:Choice>
        <mc:Fallback xmlns="">
          <p:sp>
            <p:nvSpPr>
              <p:cNvPr id="5" name="QC_6_AS.123_1#e737b17af?vaa=1&amp;vcp=1&amp;vop=1&amp;pid=da185f68f&amp;color=0,55,96&amp;vtp=1&amp;bbb=1&amp;hb=1"/>
              <p:cNvSpPr>
                <a:spLocks noRot="1" noChangeAspect="1" noMove="1" noResize="1" noEditPoints="1" noAdjustHandles="1" noChangeArrowheads="1" noChangeShapeType="1" noTextEdit="1"/>
              </p:cNvSpPr>
              <p:nvPr/>
            </p:nvSpPr>
            <p:spPr>
              <a:xfrm>
                <a:off x="502920" y="3483087"/>
                <a:ext cx="10570464" cy="1319340"/>
              </a:xfrm>
              <a:prstGeom prst="rect">
                <a:avLst/>
              </a:prstGeom>
              <a:blipFill>
                <a:blip r:embed="rId5"/>
                <a:stretch>
                  <a:fillRect l="-1384" r="-3345" b="-1059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126_1#303d33fd7?vaa=1&amp;vcp=1&amp;vop=1&amp;pid=da185f68f&amp;color=0,55,96&amp;vtp=1&amp;bt=1&amp;bbb=1&amp;hb=1"/>
              <p:cNvSpPr/>
              <p:nvPr/>
            </p:nvSpPr>
            <p:spPr>
              <a:xfrm>
                <a:off x="502920" y="2086120"/>
                <a:ext cx="10570464"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8-3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[山西忻州2024高一月考]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−1=0</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的取值</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范围是</a:t>
                </a:r>
                <a:r>
                  <a:rPr lang="en-US" altLang="zh-CN" i="0">
                    <a:solidFill>
                      <a:srgbClr val="003760"/>
                    </a:solidFill>
                    <a:latin typeface="SimSun" pitchFamily="34" charset="0"/>
                    <a:ea typeface="SimSun" pitchFamily="34" charset="-122"/>
                    <a:cs typeface="SimSun" pitchFamily="34" charset="-120"/>
                  </a:rPr>
                  <a:t>_____________</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B_6_BD.126_1#303d33fd7?vaa=1&amp;vcp=1&amp;vop=1&amp;pid=da185f68f&amp;color=0,55,96&amp;vtp=1&amp;bt=1&amp;bbb=1&amp;hb=1"/>
              <p:cNvSpPr>
                <a:spLocks noRot="1" noChangeAspect="1" noMove="1" noResize="1" noEditPoints="1" noAdjustHandles="1" noChangeArrowheads="1" noChangeShapeType="1" noTextEdit="1"/>
              </p:cNvSpPr>
              <p:nvPr/>
            </p:nvSpPr>
            <p:spPr>
              <a:xfrm>
                <a:off x="502920" y="2086120"/>
                <a:ext cx="10570464" cy="770255"/>
              </a:xfrm>
              <a:prstGeom prst="rect">
                <a:avLst/>
              </a:prstGeom>
              <a:blipFill>
                <a:blip r:embed="rId3"/>
                <a:stretch>
                  <a:fillRect l="-1384"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128_1#303d33fd7.blank?vaa=1&amp;vcp=1&amp;vop=1&amp;pid=da185f68f&amp;color=0,55,96&amp;vpa=20&amp;vtp=1&amp;bbb=1&amp;rh=26.29"/>
              <p:cNvSpPr/>
              <p:nvPr/>
            </p:nvSpPr>
            <p:spPr>
              <a:xfrm>
                <a:off x="1187132" y="2463056"/>
                <a:ext cx="1491996" cy="333058"/>
              </a:xfrm>
              <a:prstGeom prst="rect">
                <a:avLst/>
              </a:prstGeom>
              <a:noFill/>
              <a:ln/>
            </p:spPr>
            <p:txBody>
              <a:bodyPr wrap="none" lIns="0" tIns="0" rIns="0" bIns="0" rtlCol="0" anchor="t"/>
              <a:lstStyle/>
              <a:p>
                <a:pPr algn="ctr" latinLnBrk="1">
                  <a:lnSpc>
                    <a:spcPts val="2900"/>
                  </a:lnSpc>
                </a:pP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[−2</m:t>
                    </m:r>
                    <m:rad>
                      <m:radPr>
                        <m:degHide m:val="on"/>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radPr>
                      <m:deg/>
                      <m:e>
                        <m:r>
                          <a:rPr lang="en-US" altLang="zh-CN" sz="2000" b="0" i="0">
                            <a:solidFill>
                              <a:srgbClr val="6161F4"/>
                            </a:solidFill>
                            <a:latin typeface="Cambria Math" pitchFamily="34" charset="0"/>
                            <a:ea typeface="Cambria Math" pitchFamily="34" charset="-122"/>
                            <a:cs typeface="Cambria Math" pitchFamily="34" charset="-120"/>
                          </a:rPr>
                          <m:t>3</m:t>
                        </m:r>
                      </m:e>
                    </m:rad>
                    <m:r>
                      <a:rPr lang="en-US" altLang="zh-CN" sz="2000" b="0" i="0" smtClean="0">
                        <a:solidFill>
                          <a:srgbClr val="6161F4"/>
                        </a:solidFill>
                        <a:latin typeface="Cambria Math" pitchFamily="34" charset="0"/>
                        <a:ea typeface="Cambria Math" pitchFamily="34" charset="-122"/>
                        <a:cs typeface="Cambria Math" pitchFamily="34" charset="-120"/>
                      </a:rPr>
                      <m:t>,2</m:t>
                    </m:r>
                    <m:rad>
                      <m:radPr>
                        <m:degHide m:val="on"/>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radPr>
                      <m:deg/>
                      <m:e>
                        <m:r>
                          <a:rPr lang="en-US" altLang="zh-CN" sz="2000" b="0" i="0">
                            <a:solidFill>
                              <a:srgbClr val="6161F4"/>
                            </a:solidFill>
                            <a:latin typeface="Cambria Math" pitchFamily="34" charset="0"/>
                            <a:ea typeface="Cambria Math" pitchFamily="34" charset="-122"/>
                            <a:cs typeface="Cambria Math" pitchFamily="34" charset="-120"/>
                          </a:rPr>
                          <m:t>3</m:t>
                        </m:r>
                      </m:e>
                    </m:rad>
                    <m:r>
                      <a:rPr lang="en-US" altLang="zh-CN" sz="2000" b="0" i="0" smtClean="0">
                        <a:solidFill>
                          <a:srgbClr val="6161F4"/>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128_1#303d33fd7.blank?vaa=1&amp;vcp=1&amp;vop=1&amp;pid=da185f68f&amp;color=0,55,96&amp;vpa=20&amp;vtp=1&amp;bbb=1&amp;rh=26.29"/>
              <p:cNvSpPr>
                <a:spLocks noRot="1" noChangeAspect="1" noMove="1" noResize="1" noEditPoints="1" noAdjustHandles="1" noChangeArrowheads="1" noChangeShapeType="1" noTextEdit="1"/>
              </p:cNvSpPr>
              <p:nvPr/>
            </p:nvSpPr>
            <p:spPr>
              <a:xfrm>
                <a:off x="1187132" y="2463056"/>
                <a:ext cx="1491996" cy="333058"/>
              </a:xfrm>
              <a:prstGeom prst="rect">
                <a:avLst/>
              </a:prstGeom>
              <a:blipFill>
                <a:blip r:embed="rId4"/>
                <a:stretch>
                  <a:fillRect l="-3689" r="-4508" b="-3454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127_1#303d33fd7?vaa=1&amp;vcp=1&amp;vop=1&amp;pid=da185f68f&amp;color=0,55,96&amp;vtp=1&amp;bbb=1&amp;hb=1"/>
              <p:cNvSpPr/>
              <p:nvPr/>
            </p:nvSpPr>
            <p:spPr>
              <a:xfrm>
                <a:off x="502920" y="2862725"/>
                <a:ext cx="10570464" cy="2068322"/>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𝒄</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𝜃</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，得</a:t>
                </a:r>
              </a:p>
              <a:p>
                <a:pPr latinLnBrk="1">
                  <a:lnSpc>
                    <a:spcPts val="3300"/>
                  </a:lnSpc>
                </a:pP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𝒄</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，当且仅当</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𝒄</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共线时取等号，</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两</a:t>
                </a:r>
                <a:r>
                  <a:rPr lang="en-US" altLang="zh-CN" sz="1800" b="0" i="0">
                    <a:solidFill>
                      <a:srgbClr val="003760"/>
                    </a:solidFill>
                    <a:latin typeface="Times New Roman" pitchFamily="34" charset="0"/>
                    <a:ea typeface="微软雅黑" pitchFamily="34" charset="-122"/>
                    <a:cs typeface="Times New Roman" pitchFamily="34" charset="-120"/>
                  </a:rPr>
                  <a:t>边平方得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+1≤</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+1≤</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1" i="1" smtClean="0">
                        <a:solidFill>
                          <a:srgbClr val="003760"/>
                        </a:solidFill>
                        <a:latin typeface="Cambria Math" pitchFamily="34" charset="0"/>
                        <a:ea typeface="Cambria Math" pitchFamily="34" charset="-122"/>
                        <a:cs typeface="Cambria Math" pitchFamily="34" charset="-120"/>
                      </a:rPr>
                      <m:t>𝒂</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oMath>
                </a14:m>
                <a:r>
                  <a:rPr lang="en-US" altLang="zh-CN" b="0" i="0" dirty="0">
                    <a:solidFill>
                      <a:srgbClr val="003760"/>
                    </a:solidFill>
                    <a:latin typeface="Times New Roman" pitchFamily="34" charset="0"/>
                    <a:ea typeface="微软雅黑" pitchFamily="34" charset="-122"/>
                    <a:cs typeface="Times New Roman" pitchFamily="34" charset="-120"/>
                  </a:rPr>
                  <a:t>的取值范围是</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r>
                      <a:rPr lang="en-US" altLang="zh-CN"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B_6_AS.127_1#303d33fd7?vaa=1&amp;vcp=1&amp;vop=1&amp;pid=da185f68f&amp;color=0,55,96&amp;vtp=1&amp;bbb=1&amp;hb=1"/>
              <p:cNvSpPr>
                <a:spLocks noRot="1" noChangeAspect="1" noMove="1" noResize="1" noEditPoints="1" noAdjustHandles="1" noChangeArrowheads="1" noChangeShapeType="1" noTextEdit="1"/>
              </p:cNvSpPr>
              <p:nvPr/>
            </p:nvSpPr>
            <p:spPr>
              <a:xfrm>
                <a:off x="502920" y="2862725"/>
                <a:ext cx="10570464" cy="2068322"/>
              </a:xfrm>
              <a:prstGeom prst="rect">
                <a:avLst/>
              </a:prstGeom>
              <a:blipFill>
                <a:blip r:embed="rId5"/>
                <a:stretch>
                  <a:fillRect l="-1384" r="-980" b="-678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C_1#目录1:a99171fd4?lid=9f1c84ae9&amp;cid=9f1c84ae9&amp;vtp=1&amp;bt=1&amp;bbb=1">
            <a:hlinkClick r:id="rId3" action="ppaction://hlinksldjump"/>
          </p:cNvPr>
          <p:cNvSpPr/>
          <p:nvPr/>
        </p:nvSpPr>
        <p:spPr>
          <a:xfrm>
            <a:off x="6787896" y="1837944"/>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知识点1</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向量数量积的物理背景</a:t>
            </a:r>
            <a:endParaRPr lang="en-US" altLang="zh-CN" sz="2000" dirty="0"/>
          </a:p>
        </p:txBody>
      </p:sp>
      <p:sp>
        <p:nvSpPr>
          <p:cNvPr id="3" name="C_1#目录1:a99171fd4?lid=cecc6ab34&amp;cid=cecc6ab34&amp;vtp=1&amp;bbb=1">
            <a:hlinkClick r:id="rId3" action="ppaction://hlinksldjump"/>
          </p:cNvPr>
          <p:cNvSpPr/>
          <p:nvPr/>
        </p:nvSpPr>
        <p:spPr>
          <a:xfrm>
            <a:off x="6787896" y="2155698"/>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知识点2</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两个向量的夹角</a:t>
            </a:r>
            <a:endParaRPr lang="en-US" altLang="zh-CN" sz="2000" dirty="0"/>
          </a:p>
        </p:txBody>
      </p:sp>
      <p:sp>
        <p:nvSpPr>
          <p:cNvPr id="4" name="C_1#目录1:a99171fd4?lid=e491e2b55&amp;cid=e491e2b55&amp;vtp=1&amp;bbb=1">
            <a:hlinkClick r:id="rId3" action="ppaction://hlinksldjump"/>
          </p:cNvPr>
          <p:cNvSpPr/>
          <p:nvPr/>
        </p:nvSpPr>
        <p:spPr>
          <a:xfrm>
            <a:off x="6787896" y="2482596"/>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知识点3</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向量数量积的定义</a:t>
            </a:r>
            <a:endParaRPr lang="en-US" altLang="zh-CN" sz="2000" dirty="0"/>
          </a:p>
        </p:txBody>
      </p:sp>
      <p:sp>
        <p:nvSpPr>
          <p:cNvPr id="5" name="C_1#目录1:a99171fd4?lid=35c2ed5ee&amp;cid=35c2ed5ee&amp;vtp=1&amp;bbb=1">
            <a:hlinkClick r:id="rId3" action="ppaction://hlinksldjump"/>
          </p:cNvPr>
          <p:cNvSpPr/>
          <p:nvPr/>
        </p:nvSpPr>
        <p:spPr>
          <a:xfrm>
            <a:off x="6787896" y="2800350"/>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知识点4</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向量的投影与向量数量积的几何意义</a:t>
            </a:r>
            <a:endParaRPr lang="en-US" altLang="zh-CN" sz="2000" dirty="0"/>
          </a:p>
        </p:txBody>
      </p:sp>
      <p:sp>
        <p:nvSpPr>
          <p:cNvPr id="6" name="C_1#目录1:a99171fd4?lid=ecf83dee0&amp;cid=ecf83dee0&amp;vtp=1&amp;bbb=1">
            <a:hlinkClick r:id="rId3" action="ppaction://hlinksldjump"/>
          </p:cNvPr>
          <p:cNvSpPr/>
          <p:nvPr/>
        </p:nvSpPr>
        <p:spPr>
          <a:xfrm>
            <a:off x="6787896" y="3118104"/>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知识点5</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向量数量积的运算律</a:t>
            </a:r>
            <a:endParaRPr lang="en-US" altLang="zh-CN" sz="2000" dirty="0"/>
          </a:p>
        </p:txBody>
      </p:sp>
      <p:sp>
        <p:nvSpPr>
          <p:cNvPr id="7" name="C_1#目录1:a99171fd4?lid=f024c338a&amp;cid=f024c338a&amp;vtp=1&amp;bbb=1">
            <a:hlinkClick r:id="rId3" action="ppaction://hlinksldjump"/>
          </p:cNvPr>
          <p:cNvSpPr/>
          <p:nvPr/>
        </p:nvSpPr>
        <p:spPr>
          <a:xfrm>
            <a:off x="6787896" y="3445002"/>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知识点6</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极化恒等式</a:t>
            </a:r>
            <a:endParaRPr lang="en-US" altLang="zh-CN" sz="2000" dirty="0"/>
          </a:p>
        </p:txBody>
      </p:sp>
      <p:sp>
        <p:nvSpPr>
          <p:cNvPr id="8" name="C_1#目录1:a99171fd4?lid=07ae0582b&amp;cid=07ae0582b&amp;vtp=1&amp;bbb=1">
            <a:hlinkClick r:id="rId4" action="ppaction://hlinksldjump"/>
          </p:cNvPr>
          <p:cNvSpPr/>
          <p:nvPr/>
        </p:nvSpPr>
        <p:spPr>
          <a:xfrm>
            <a:off x="6787896" y="4549140"/>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要点</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向量数量积的运算性质</a:t>
            </a:r>
            <a:endParaRPr lang="en-US" altLang="zh-CN" sz="2000" dirty="0"/>
          </a:p>
        </p:txBody>
      </p:sp>
      <p:sp>
        <p:nvSpPr>
          <p:cNvPr id="9" name="C_1#目录1:a99171fd4?lid=c6f529166&amp;cid=c6f529166&amp;vtp=1&amp;bbb=1">
            <a:hlinkClick r:id="rId5" action="ppaction://hlinksldjump"/>
          </p:cNvPr>
          <p:cNvSpPr/>
          <p:nvPr/>
        </p:nvSpPr>
        <p:spPr>
          <a:xfrm>
            <a:off x="6787896" y="5653278"/>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易错点1</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未弄清向量的夹角致错</a:t>
            </a:r>
            <a:endParaRPr lang="en-US" altLang="zh-CN" sz="2000" dirty="0"/>
          </a:p>
        </p:txBody>
      </p:sp>
      <p:sp>
        <p:nvSpPr>
          <p:cNvPr id="10" name="C_1#目录1:a99171fd4?lid=15d644cb4&amp;cid=15d644cb4&amp;vtp=1&amp;bbb=1">
            <a:hlinkClick r:id="rId6" action="ppaction://hlinksldjump"/>
          </p:cNvPr>
          <p:cNvSpPr/>
          <p:nvPr/>
        </p:nvSpPr>
        <p:spPr>
          <a:xfrm>
            <a:off x="6787896" y="5971032"/>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易错点2</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忽视两向量共线致错</a:t>
            </a:r>
            <a:endParaRPr lang="en-US" altLang="zh-CN" sz="2000" dirty="0"/>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C_5_BD#548e03941?vcp=1&amp;pid=f385807a9&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题型9</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极化恒等式的应用</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3" name="QC_6_BD.130_1#f67cd123c?vaa=1&amp;vcp=1&amp;vop=1&amp;pid=548e03941&amp;color=0,55,96&amp;vtp=1&amp;bbb=1&amp;hb=1"/>
              <p:cNvSpPr/>
              <p:nvPr/>
            </p:nvSpPr>
            <p:spPr>
              <a:xfrm>
                <a:off x="502920" y="1225895"/>
                <a:ext cx="10570464" cy="820547"/>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例9</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[广东江门2024高一段考]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是边长为2的等边三角形，</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为平面</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内一点</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600"/>
                  </a:lnSpc>
                </a:pPr>
                <a14:m>
                  <m:oMath xmlns:m="http://schemas.openxmlformats.org/officeDocument/2006/math">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𝑃𝐴</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𝑃𝐵</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𝑃𝐶</m:t>
                        </m:r>
                      </m:e>
                    </m:acc>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的最小值是(</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3" name="QC_6_BD.130_1#f67cd123c?vaa=1&amp;vcp=1&amp;vop=1&amp;pid=548e03941&amp;color=0,55,96&amp;vtp=1&amp;bbb=1&amp;hb=1"/>
              <p:cNvSpPr>
                <a:spLocks noRot="1" noChangeAspect="1" noMove="1" noResize="1" noEditPoints="1" noAdjustHandles="1" noChangeArrowheads="1" noChangeShapeType="1" noTextEdit="1"/>
              </p:cNvSpPr>
              <p:nvPr/>
            </p:nvSpPr>
            <p:spPr>
              <a:xfrm>
                <a:off x="502920" y="1225895"/>
                <a:ext cx="10570464" cy="820547"/>
              </a:xfrm>
              <a:prstGeom prst="rect">
                <a:avLst/>
              </a:prstGeom>
              <a:blipFill>
                <a:blip r:embed="rId3"/>
                <a:stretch>
                  <a:fillRect l="-1384" b="-17037"/>
                </a:stretch>
              </a:blipFill>
              <a:ln/>
            </p:spPr>
            <p:txBody>
              <a:bodyPr/>
              <a:lstStyle/>
              <a:p>
                <a:r>
                  <a:rPr lang="zh-CN" altLang="en-US">
                    <a:noFill/>
                  </a:rPr>
                  <a:t> </a:t>
                </a:r>
              </a:p>
            </p:txBody>
          </p:sp>
        </mc:Fallback>
      </mc:AlternateContent>
      <p:sp>
        <p:nvSpPr>
          <p:cNvPr id="4" name="QC_6_AN.132_1#f67cd123c.bracket?vaa=1&amp;vcp=1&amp;vop=1&amp;pid=548e03941&amp;color=0,55,96&amp;vpa=21&amp;vtp=1"/>
          <p:cNvSpPr/>
          <p:nvPr/>
        </p:nvSpPr>
        <p:spPr>
          <a:xfrm>
            <a:off x="3312160" y="1768439"/>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130_2#f67cd123c.choices?vaa=1&amp;vcp=1&amp;vop=1&amp;pid=548e03941&amp;color=0,55,96&amp;vtp=1&amp;bbb=1"/>
              <p:cNvSpPr/>
              <p:nvPr/>
            </p:nvSpPr>
            <p:spPr>
              <a:xfrm>
                <a:off x="502920" y="2047522"/>
                <a:ext cx="10570464" cy="525717"/>
              </a:xfrm>
              <a:prstGeom prst="rect">
                <a:avLst/>
              </a:prstGeom>
              <a:noFill/>
              <a:ln/>
            </p:spPr>
            <p:txBody>
              <a:bodyPr wrap="none" lIns="0" tIns="0" rIns="0" bIns="0" rtlCol="0" anchor="t"/>
              <a:lstStyle/>
              <a:p>
                <a:pPr latinLnBrk="1">
                  <a:lnSpc>
                    <a:spcPts val="4500"/>
                  </a:lnSpc>
                  <a:tabLst>
                    <a:tab pos="2683891" algn="l"/>
                    <a:tab pos="5393182" algn="l"/>
                    <a:tab pos="81024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130_2#f67cd123c.choices?vaa=1&amp;vcp=1&amp;vop=1&amp;pid=548e03941&amp;color=0,55,96&amp;vtp=1&amp;bbb=1"/>
              <p:cNvSpPr>
                <a:spLocks noRot="1" noChangeAspect="1" noMove="1" noResize="1" noEditPoints="1" noAdjustHandles="1" noChangeArrowheads="1" noChangeShapeType="1" noTextEdit="1"/>
              </p:cNvSpPr>
              <p:nvPr/>
            </p:nvSpPr>
            <p:spPr>
              <a:xfrm>
                <a:off x="502920" y="2047522"/>
                <a:ext cx="10570464" cy="525717"/>
              </a:xfrm>
              <a:prstGeom prst="rect">
                <a:avLst/>
              </a:prstGeom>
              <a:blipFill>
                <a:blip r:embed="rId4"/>
                <a:stretch>
                  <a:fillRect l="-1384" b="-1511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6_AS.131_1#f67cd123c?vaa=1&amp;vcp=1&amp;vop=1&amp;pid=548e03941&amp;color=0,55,96&amp;vtp=1&amp;bbb=1&amp;hb=1"/>
              <p:cNvSpPr/>
              <p:nvPr/>
            </p:nvSpPr>
            <p:spPr>
              <a:xfrm>
                <a:off x="502920" y="2585558"/>
                <a:ext cx="10570464" cy="2748153"/>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取</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的中点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𝐷</m:t>
                    </m:r>
                  </m:oMath>
                </a14:m>
                <a:r>
                  <a:rPr lang="en-US" altLang="zh-CN" sz="1800" b="0" i="0" dirty="0">
                    <a:solidFill>
                      <a:srgbClr val="003760"/>
                    </a:solidFill>
                    <a:latin typeface="Times New Roman" pitchFamily="34" charset="0"/>
                    <a:ea typeface="微软雅黑" pitchFamily="34" charset="-122"/>
                    <a:cs typeface="Times New Roman" pitchFamily="34" charset="-120"/>
                  </a:rPr>
                  <a:t>，连接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𝑃𝐷</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𝐴𝐷</m:t>
                    </m:r>
                  </m:oMath>
                </a14:m>
                <a:r>
                  <a:rPr lang="en-US" altLang="zh-CN" sz="1800" b="0" i="0" dirty="0">
                    <a:solidFill>
                      <a:srgbClr val="003760"/>
                    </a:solidFill>
                    <a:latin typeface="Times New Roman" pitchFamily="34" charset="0"/>
                    <a:ea typeface="微软雅黑" pitchFamily="34" charset="-122"/>
                    <a:cs typeface="Times New Roman" pitchFamily="34" charset="-120"/>
                  </a:rPr>
                  <a:t>（图略），则有</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𝑃𝐶</m:t>
                        </m:r>
                      </m:e>
                    </m:acc>
                    <m:r>
                      <a:rPr lang="en-US" altLang="zh-CN" sz="1800" b="0" i="0" smtClean="0">
                        <a:solidFill>
                          <a:srgbClr val="003760"/>
                        </a:solidFill>
                        <a:latin typeface="Cambria Math" pitchFamily="34" charset="0"/>
                        <a:ea typeface="Cambria Math" pitchFamily="34" charset="-122"/>
                        <a:cs typeface="Cambria Math" pitchFamily="34" charset="-120"/>
                      </a:rPr>
                      <m:t>=2</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𝑃𝐷</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𝑃𝐴</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𝑃𝐶</m:t>
                        </m:r>
                      </m:e>
                    </m:acc>
                    <m:r>
                      <a:rPr lang="en-US" altLang="zh-CN" sz="1800" b="0" i="0" smtClean="0">
                        <a:solidFill>
                          <a:srgbClr val="003760"/>
                        </a:solidFill>
                        <a:latin typeface="Cambria Math" pitchFamily="34" charset="0"/>
                        <a:ea typeface="Cambria Math" pitchFamily="34" charset="-122"/>
                        <a:cs typeface="Cambria Math" pitchFamily="34" charset="-120"/>
                      </a:rPr>
                      <m:t>)=2</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𝑃𝐴</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𝑃𝐷</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r>
                  <a:rPr lang="en-US" altLang="zh-CN" sz="1800" b="0" i="0" dirty="0">
                    <a:solidFill>
                      <a:srgbClr val="003760"/>
                    </a:solidFill>
                    <a:latin typeface="Times New Roman" pitchFamily="34" charset="0"/>
                    <a:ea typeface="微软雅黑" pitchFamily="34" charset="-122"/>
                    <a:cs typeface="Times New Roman" pitchFamily="34" charset="-120"/>
                  </a:rPr>
                  <a:t>取</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𝐴𝐷</m:t>
                    </m:r>
                  </m:oMath>
                </a14:m>
                <a:r>
                  <a:rPr lang="en-US" altLang="zh-CN" sz="1800" b="0" i="0" dirty="0">
                    <a:solidFill>
                      <a:srgbClr val="003760"/>
                    </a:solidFill>
                    <a:latin typeface="Times New Roman" pitchFamily="34" charset="0"/>
                    <a:ea typeface="微软雅黑" pitchFamily="34" charset="-122"/>
                    <a:cs typeface="Times New Roman" pitchFamily="34" charset="-120"/>
                  </a:rPr>
                  <a:t>的中点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，连接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𝑃𝑂</m:t>
                    </m:r>
                  </m:oMath>
                </a14:m>
                <a:r>
                  <a:rPr lang="en-US" altLang="zh-CN" sz="1800" b="0" i="0" dirty="0">
                    <a:solidFill>
                      <a:srgbClr val="003760"/>
                    </a:solidFill>
                    <a:latin typeface="Times New Roman" pitchFamily="34" charset="0"/>
                    <a:ea typeface="微软雅黑" pitchFamily="34" charset="-122"/>
                    <a:cs typeface="Times New Roman" pitchFamily="34" charset="-120"/>
                  </a:rPr>
                  <a:t>（图略），在</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𝑃𝐴𝐷</m:t>
                    </m:r>
                  </m:oMath>
                </a14:m>
                <a:r>
                  <a:rPr lang="en-US" altLang="zh-CN" sz="1800" b="0" i="0" dirty="0">
                    <a:solidFill>
                      <a:srgbClr val="003760"/>
                    </a:solidFill>
                    <a:latin typeface="Times New Roman" pitchFamily="34" charset="0"/>
                    <a:ea typeface="微软雅黑" pitchFamily="34" charset="-122"/>
                    <a:cs typeface="Times New Roman" pitchFamily="34" charset="-120"/>
                  </a:rPr>
                  <a:t>中，根据极化恒等式，有</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𝑃𝐴</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𝑃𝐷</m:t>
                        </m:r>
                      </m:e>
                    </m:acc>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𝑃𝑂</m:t>
                            </m:r>
                          </m:e>
                        </m:acc>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𝐷𝐴</m:t>
                            </m:r>
                          </m:e>
                        </m:acc>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p>
              <a:p>
                <a:pPr latinLnBrk="1">
                  <a:lnSpc>
                    <a:spcPts val="4600"/>
                  </a:lnSpc>
                </a:pPr>
                <a:r>
                  <a:rPr lang="en-US" altLang="zh-CN" sz="1800" b="0" i="0" dirty="0">
                    <a:solidFill>
                      <a:srgbClr val="003760"/>
                    </a:solidFill>
                    <a:latin typeface="Times New Roman" pitchFamily="34" charset="0"/>
                    <a:ea typeface="微软雅黑" pitchFamily="34" charset="-122"/>
                    <a:cs typeface="Times New Roman" pitchFamily="34" charset="-120"/>
                  </a:rPr>
                  <a:t>（提示：选择、填空题可直接使用），所以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𝑃𝐴</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𝑃𝐷</m:t>
                        </m:r>
                      </m:e>
                    </m:acc>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𝑃𝑂</m:t>
                            </m:r>
                          </m:e>
                        </m:acc>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r>
                  <a:rPr lang="en-US" altLang="zh-CN" sz="1800" b="0" i="0" dirty="0" err="1">
                    <a:solidFill>
                      <a:srgbClr val="003760"/>
                    </a:solidFill>
                    <a:latin typeface="Times New Roman" pitchFamily="34" charset="0"/>
                    <a:ea typeface="微软雅黑" pitchFamily="34" charset="-122"/>
                    <a:cs typeface="Times New Roman" pitchFamily="34" charset="-120"/>
                  </a:rPr>
                  <a:t>由于点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在平面</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内，因此当且仅当点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重合时，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𝑃𝑂</m:t>
                        </m:r>
                      </m:e>
                    </m:acc>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取得最小值，即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𝑃𝐴</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𝑃𝐷</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取得最小值</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p>
              <a:p>
                <a:pPr latinLnBrk="1">
                  <a:lnSpc>
                    <a:spcPts val="4500"/>
                  </a:lnSpc>
                </a:pPr>
                <a:r>
                  <a:rPr lang="en-US" altLang="zh-CN" b="0" i="0" dirty="0" err="1">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𝑃𝐴</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𝑃𝐵</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𝑃𝐶</m:t>
                        </m:r>
                      </m:e>
                    </m:acc>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的最小值为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m:rPr>
                        <m:nor/>
                      </m:rPr>
                      <a:rPr lang="en-US" altLang="zh-CN" b="0" i="0" smtClean="0">
                        <a:solidFill>
                          <a:srgbClr val="003760"/>
                        </a:solidFill>
                        <a:latin typeface="Cambria Math" pitchFamily="34" charset="0"/>
                        <a:ea typeface="Cambria Math" pitchFamily="34" charset="-122"/>
                        <a:cs typeface="Cambria Math" pitchFamily="34" charset="-120"/>
                      </a:rPr>
                      <m:t> </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p:sp>
            <p:nvSpPr>
              <p:cNvPr id="6" name="QC_6_AS.131_1#f67cd123c?vaa=1&amp;vcp=1&amp;vop=1&amp;pid=548e03941&amp;color=0,55,96&amp;vtp=1&amp;bbb=1&amp;hb=1"/>
              <p:cNvSpPr>
                <a:spLocks noRot="1" noChangeAspect="1" noMove="1" noResize="1" noEditPoints="1" noAdjustHandles="1" noChangeArrowheads="1" noChangeShapeType="1" noTextEdit="1"/>
              </p:cNvSpPr>
              <p:nvPr/>
            </p:nvSpPr>
            <p:spPr>
              <a:xfrm>
                <a:off x="502920" y="2585558"/>
                <a:ext cx="10570464" cy="2748153"/>
              </a:xfrm>
              <a:prstGeom prst="rect">
                <a:avLst/>
              </a:prstGeom>
              <a:blipFill>
                <a:blip r:embed="rId5"/>
                <a:stretch>
                  <a:fillRect l="-1384" b="-310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bg/>
                                          </p:spTgt>
                                        </p:tgtEl>
                                        <p:attrNameLst>
                                          <p:attrName>style.visibility</p:attrName>
                                        </p:attrNameLst>
                                      </p:cBhvr>
                                      <p:to>
                                        <p:strVal val="visible"/>
                                      </p:to>
                                    </p:set>
                                    <p:animEffect transition="in" filter="fade">
                                      <p:cBhvr>
                                        <p:cTn id="39" dur="500"/>
                                        <p:tgtEl>
                                          <p:spTgt spid="4">
                                            <p:bg/>
                                          </p:spTgt>
                                        </p:tgtEl>
                                      </p:cBhvr>
                                    </p:animEffect>
                                    <p:anim calcmode="lin" valueType="num">
                                      <p:cBhvr>
                                        <p:cTn id="40" dur="500" fill="hold"/>
                                        <p:tgtEl>
                                          <p:spTgt spid="4">
                                            <p:bg/>
                                          </p:spTgt>
                                        </p:tgtEl>
                                        <p:attrNameLst>
                                          <p:attrName>ppt_x</p:attrName>
                                        </p:attrNameLst>
                                      </p:cBhvr>
                                      <p:tavLst>
                                        <p:tav tm="0">
                                          <p:val>
                                            <p:strVal val="#ppt_x"/>
                                          </p:val>
                                        </p:tav>
                                        <p:tav tm="100000">
                                          <p:val>
                                            <p:strVal val="#ppt_x"/>
                                          </p:val>
                                        </p:tav>
                                      </p:tavLst>
                                    </p:anim>
                                    <p:anim calcmode="lin" valueType="num">
                                      <p:cBhvr>
                                        <p:cTn id="41" dur="500" fill="hold"/>
                                        <p:tgtEl>
                                          <p:spTgt spid="4">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500"/>
                                        <p:tgtEl>
                                          <p:spTgt spid="4">
                                            <p:txEl>
                                              <p:pRg st="0" end="0"/>
                                            </p:txEl>
                                          </p:spTgt>
                                        </p:tgtEl>
                                      </p:cBhvr>
                                    </p:animEffect>
                                    <p:anim calcmode="lin" valueType="num">
                                      <p:cBhvr>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05c1212af?vcp=1&amp;pid=548e03941&amp;color=0,55,96&amp;vtp=1&amp;bt=1&amp;bbb=1&amp;hb=1"/>
              <p:cNvSpPr/>
              <p:nvPr/>
            </p:nvSpPr>
            <p:spPr>
              <a:xfrm>
                <a:off x="502920" y="2850660"/>
                <a:ext cx="10570464" cy="11923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极化恒等式：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极化恒等式的特点是可以将共起点的两个向量的数量积转化为两个向量的加减运算，而对于不是共起</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点的两个向量的数量积</a:t>
                </a:r>
                <a:r>
                  <a:rPr lang="en-US" altLang="zh-CN" b="0" i="0" dirty="0">
                    <a:solidFill>
                      <a:srgbClr val="003760"/>
                    </a:solidFill>
                    <a:latin typeface="Times New Roman" pitchFamily="34" charset="0"/>
                    <a:ea typeface="微软雅黑" pitchFamily="34" charset="-122"/>
                    <a:cs typeface="Times New Roman" pitchFamily="34" charset="-120"/>
                  </a:rPr>
                  <a:t>，可以通过平移转化为共起点的向量来计算.</a:t>
                </a:r>
                <a:endParaRPr lang="en-US" altLang="zh-CN" dirty="0"/>
              </a:p>
            </p:txBody>
          </p:sp>
        </mc:Choice>
        <mc:Fallback xmlns="">
          <p:sp>
            <p:nvSpPr>
              <p:cNvPr id="2" name="P_6_BD#05c1212af?vcp=1&amp;pid=548e03941&amp;color=0,55,96&amp;vtp=1&amp;bt=1&amp;bbb=1&amp;hb=1"/>
              <p:cNvSpPr>
                <a:spLocks noRot="1" noChangeAspect="1" noMove="1" noResize="1" noEditPoints="1" noAdjustHandles="1" noChangeArrowheads="1" noChangeShapeType="1" noTextEdit="1"/>
              </p:cNvSpPr>
              <p:nvPr/>
            </p:nvSpPr>
            <p:spPr>
              <a:xfrm>
                <a:off x="502920" y="2850660"/>
                <a:ext cx="10570464" cy="1192340"/>
              </a:xfrm>
              <a:prstGeom prst="rect">
                <a:avLst/>
              </a:prstGeom>
              <a:blipFill>
                <a:blip r:embed="rId3"/>
                <a:stretch>
                  <a:fillRect l="-1384" r="-980" b="-11795"/>
                </a:stretch>
              </a:blipFill>
              <a:ln/>
            </p:spPr>
            <p:txBody>
              <a:bodyPr/>
              <a:lstStyle/>
              <a:p>
                <a:r>
                  <a:rPr lang="zh-CN" altLang="en-US">
                    <a:noFill/>
                  </a:rPr>
                  <a:t> </a:t>
                </a:r>
              </a:p>
            </p:txBody>
          </p:sp>
        </mc:Fallback>
      </mc:AlternateContent>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pic>
        <p:nvPicPr>
          <p:cNvPr id="2" name="QB_6_BD.134_1#c6f256415?htil=2&amp;vaa=1&amp;vcp=1&amp;vop=1&amp;pid=548e03941&amp;color=0,55,96&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929540" y="1349773"/>
            <a:ext cx="2048256" cy="12344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B_6_BD.134_2#c6f256415?htil=2&amp;vaa=1&amp;vcp=1&amp;vop=1&amp;pid=548e03941&amp;color=0,55,96&amp;vtp=1&amp;bt=1&amp;bbb=1&amp;hb=1&amp;hs=1"/>
              <p:cNvSpPr/>
              <p:nvPr/>
            </p:nvSpPr>
            <p:spPr>
              <a:xfrm>
                <a:off x="502920" y="1285766"/>
                <a:ext cx="8394192" cy="1230059"/>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9-1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[山东青岛2025高一月考]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如图，在四边形</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𝐴𝐵𝐶𝐷</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𝐵𝐶</m:t>
                    </m:r>
                    <m:r>
                      <a:rPr lang="en-US" altLang="zh-CN" sz="1800" b="0" i="0" smtClean="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𝐴𝐷</m:t>
                        </m:r>
                      </m:e>
                    </m:acc>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𝐴𝐷</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，则实数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𝜆</m:t>
                    </m:r>
                  </m:oMath>
                </a14:m>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的值为</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𝑀</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𝑁</m:t>
                    </m:r>
                  </m:oMath>
                </a14:m>
                <a:r>
                  <a:rPr lang="en-US" altLang="zh-CN" sz="1800" b="0" i="0" dirty="0">
                    <a:solidFill>
                      <a:srgbClr val="003760"/>
                    </a:solidFill>
                    <a:latin typeface="Times New Roman" pitchFamily="34" charset="0"/>
                    <a:ea typeface="微软雅黑" pitchFamily="34" charset="-122"/>
                    <a:cs typeface="Times New Roman" pitchFamily="34" charset="-120"/>
                  </a:rPr>
                  <a:t>是线段</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上的动</a:t>
                </a: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点</a:t>
                </a:r>
                <a:r>
                  <a:rPr lang="en-US" altLang="zh-CN"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𝑀𝑁</m:t>
                        </m:r>
                      </m:e>
                    </m:acc>
                    <m:r>
                      <a:rPr lang="en-US" altLang="zh-CN" b="0" i="0" smtClean="0">
                        <a:solidFill>
                          <a:srgbClr val="003760"/>
                        </a:solidFill>
                        <a:latin typeface="Cambria Math" pitchFamily="34" charset="0"/>
                        <a:ea typeface="Cambria Math" pitchFamily="34" charset="-122"/>
                        <a:cs typeface="Cambria Math" pitchFamily="34" charset="-120"/>
                      </a:rPr>
                      <m:t>|=1</m:t>
                    </m:r>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𝐷𝑀</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𝐷𝑁</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的最小值为</a:t>
                </a:r>
                <a:r>
                  <a:rPr lang="en-US" altLang="zh-CN" i="0">
                    <a:solidFill>
                      <a:srgbClr val="003760"/>
                    </a:solidFill>
                    <a:latin typeface="SimSun" pitchFamily="34" charset="0"/>
                    <a:ea typeface="SimSun" pitchFamily="34" charset="-122"/>
                    <a:cs typeface="SimSun" pitchFamily="34" charset="-120"/>
                  </a:rPr>
                  <a:t>___</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3" name="QB_6_BD.134_2#c6f256415?htil=2&amp;vaa=1&amp;vcp=1&amp;vop=1&amp;pid=548e03941&amp;color=0,55,96&amp;vtp=1&amp;bt=1&amp;bbb=1&amp;hb=1&amp;hs=1"/>
              <p:cNvSpPr>
                <a:spLocks noRot="1" noChangeAspect="1" noMove="1" noResize="1" noEditPoints="1" noAdjustHandles="1" noChangeArrowheads="1" noChangeShapeType="1" noTextEdit="1"/>
              </p:cNvSpPr>
              <p:nvPr/>
            </p:nvSpPr>
            <p:spPr>
              <a:xfrm>
                <a:off x="502920" y="1285766"/>
                <a:ext cx="8394192" cy="1230059"/>
              </a:xfrm>
              <a:prstGeom prst="rect">
                <a:avLst/>
              </a:prstGeom>
              <a:blipFill>
                <a:blip r:embed="rId4"/>
                <a:stretch>
                  <a:fillRect l="-1743" r="-436" b="-1089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N.136_1#c6f256415.blank?vaa=1&amp;vcp=1&amp;vop=1&amp;pid=548e03941&amp;color=0,55,96&amp;vpa=22&amp;vtp=1&amp;bbb=1&amp;rh=34.04"/>
              <p:cNvSpPr/>
              <p:nvPr/>
            </p:nvSpPr>
            <p:spPr>
              <a:xfrm>
                <a:off x="5987543" y="1517667"/>
                <a:ext cx="238125" cy="432308"/>
              </a:xfrm>
              <a:prstGeom prst="rect">
                <a:avLst/>
              </a:prstGeom>
              <a:noFill/>
              <a:ln/>
            </p:spPr>
            <p:txBody>
              <a:bodyPr wrap="none" lIns="0" tIns="0" rIns="0" bIns="0" rtlCol="0" anchor="t"/>
              <a:lstStyle/>
              <a:p>
                <a:pPr algn="ctr" latinLnBrk="1">
                  <a:lnSpc>
                    <a:spcPts val="3500"/>
                  </a:lnSpc>
                </a:pPr>
                <a14:m>
                  <m:oMath xmlns:m="http://schemas.openxmlformats.org/officeDocument/2006/math">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1</m:t>
                        </m:r>
                      </m:num>
                      <m:den>
                        <m:r>
                          <a:rPr lang="en-US" altLang="zh-CN" sz="2000" b="0" i="0">
                            <a:solidFill>
                              <a:srgbClr val="6161F4"/>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4" name="QB_6_AN.136_1#c6f256415.blank?vaa=1&amp;vcp=1&amp;vop=1&amp;pid=548e03941&amp;color=0,55,96&amp;vpa=22&amp;vtp=1&amp;bbb=1&amp;rh=34.04"/>
              <p:cNvSpPr>
                <a:spLocks noRot="1" noChangeAspect="1" noMove="1" noResize="1" noEditPoints="1" noAdjustHandles="1" noChangeArrowheads="1" noChangeShapeType="1" noTextEdit="1"/>
              </p:cNvSpPr>
              <p:nvPr/>
            </p:nvSpPr>
            <p:spPr>
              <a:xfrm>
                <a:off x="5987543" y="1517667"/>
                <a:ext cx="238125" cy="432308"/>
              </a:xfrm>
              <a:prstGeom prst="rect">
                <a:avLst/>
              </a:prstGeom>
              <a:blipFill>
                <a:blip r:embed="rId5"/>
                <a:stretch>
                  <a:fillRect b="-1690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6_AN.137_1#c6f256415.blank?vaa=1&amp;vcp=1&amp;vop=1&amp;pid=548e03941&amp;color=0,55,96&amp;vpa=23&amp;vtp=1&amp;bbb=1"/>
              <p:cNvSpPr/>
              <p:nvPr/>
            </p:nvSpPr>
            <p:spPr>
              <a:xfrm>
                <a:off x="4583685" y="2013729"/>
                <a:ext cx="346075" cy="431800"/>
              </a:xfrm>
              <a:prstGeom prst="rect">
                <a:avLst/>
              </a:prstGeom>
              <a:noFill/>
              <a:ln/>
            </p:spPr>
            <p:txBody>
              <a:bodyPr wrap="none" lIns="0" tIns="0" rIns="0" bIns="0" rtlCol="0" anchor="t"/>
              <a:lstStyle/>
              <a:p>
                <a:pPr algn="ctr" latinLnBrk="1">
                  <a:lnSpc>
                    <a:spcPts val="3400"/>
                  </a:lnSpc>
                </a:pPr>
                <a14:m>
                  <m:oMath xmlns:m="http://schemas.openxmlformats.org/officeDocument/2006/math">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13</m:t>
                        </m:r>
                      </m:num>
                      <m:den>
                        <m:r>
                          <a:rPr lang="en-US" altLang="zh-CN" sz="2000" b="0" i="0">
                            <a:solidFill>
                              <a:srgbClr val="6161F4"/>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5" name="QB_6_AN.137_1#c6f256415.blank?vaa=1&amp;vcp=1&amp;vop=1&amp;pid=548e03941&amp;color=0,55,96&amp;vpa=23&amp;vtp=1&amp;bbb=1"/>
              <p:cNvSpPr>
                <a:spLocks noRot="1" noChangeAspect="1" noMove="1" noResize="1" noEditPoints="1" noAdjustHandles="1" noChangeArrowheads="1" noChangeShapeType="1" noTextEdit="1"/>
              </p:cNvSpPr>
              <p:nvPr/>
            </p:nvSpPr>
            <p:spPr>
              <a:xfrm>
                <a:off x="4583685" y="2013729"/>
                <a:ext cx="346075" cy="431800"/>
              </a:xfrm>
              <a:prstGeom prst="rect">
                <a:avLst/>
              </a:prstGeom>
              <a:blipFill>
                <a:blip r:embed="rId6"/>
                <a:stretch>
                  <a:fillRect b="-1408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6_AS.135_1#c6f256415?vaa=1&amp;vcp=1&amp;vop=1&amp;pid=548e03941&amp;color=0,55,96&amp;vtp=1&amp;bbb=1&amp;hb=1&amp;hs=1"/>
              <p:cNvSpPr/>
              <p:nvPr/>
            </p:nvSpPr>
            <p:spPr>
              <a:xfrm>
                <a:off x="502920" y="2683719"/>
                <a:ext cx="10570464" cy="3065653"/>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𝐴𝐷</m:t>
                        </m:r>
                      </m:e>
                    </m:acc>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𝐴𝐷</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𝐵𝐴𝐷</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180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𝐴𝐷</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0" i="0" smtClean="0">
                        <a:solidFill>
                          <a:srgbClr val="003760"/>
                        </a:solidFill>
                        <a:latin typeface="Cambria Math" pitchFamily="34" charset="0"/>
                        <a:ea typeface="Cambria Math" pitchFamily="34" charset="-122"/>
                        <a:cs typeface="Cambria Math" pitchFamily="34" charset="-120"/>
                      </a:rPr>
                      <m:t>×6×3×(−</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)=−9</m:t>
                    </m:r>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取</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𝑀𝑁</m:t>
                    </m:r>
                  </m:oMath>
                </a14:m>
                <a:r>
                  <a:rPr lang="en-US" altLang="zh-CN" sz="1800" b="0" i="0" dirty="0">
                    <a:solidFill>
                      <a:srgbClr val="003760"/>
                    </a:solidFill>
                    <a:latin typeface="Times New Roman" pitchFamily="34" charset="0"/>
                    <a:ea typeface="微软雅黑" pitchFamily="34" charset="-122"/>
                    <a:cs typeface="Times New Roman" pitchFamily="34" charset="-120"/>
                  </a:rPr>
                  <a:t>的中点为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，连接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𝐷𝑂</m:t>
                    </m:r>
                  </m:oMath>
                </a14:m>
                <a:r>
                  <a:rPr lang="en-US" altLang="zh-CN" sz="1800" b="0" i="0" dirty="0">
                    <a:solidFill>
                      <a:srgbClr val="003760"/>
                    </a:solidFill>
                    <a:latin typeface="Times New Roman" pitchFamily="34" charset="0"/>
                    <a:ea typeface="微软雅黑" pitchFamily="34" charset="-122"/>
                    <a:cs typeface="Times New Roman" pitchFamily="34" charset="-120"/>
                  </a:rPr>
                  <a:t>（图略），根据极化恒等式，得</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𝐷𝑀</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𝐷𝑁</m:t>
                        </m:r>
                      </m:e>
                    </m:acc>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[(2</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𝐷𝑂</m:t>
                        </m:r>
                      </m:e>
                    </m:acc>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𝑀𝑁</m:t>
                        </m:r>
                      </m:e>
                    </m:acc>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𝐷𝑂</m:t>
                            </m:r>
                          </m:e>
                        </m:acc>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，当</a:t>
                </a:r>
              </a:p>
              <a:p>
                <a:pPr latinLnBrk="1">
                  <a:lnSpc>
                    <a:spcPts val="38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𝐷𝑂</m:t>
                        </m:r>
                      </m:e>
                    </m:acc>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取得最小值时，</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𝐷𝑀</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𝐷𝑁</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的值最小.</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𝐷𝑂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𝐷𝑂</m:t>
                        </m:r>
                      </m:e>
                    </m:acc>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取得最小值，此时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𝐷𝑂</m:t>
                        </m:r>
                      </m:e>
                    </m:acc>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5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𝐷𝑀</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𝐷𝑁</m:t>
                        </m:r>
                      </m:e>
                    </m:acc>
                  </m:oMath>
                </a14:m>
                <a:r>
                  <a:rPr lang="en-US" altLang="zh-CN" b="0" i="0" dirty="0">
                    <a:solidFill>
                      <a:srgbClr val="003760"/>
                    </a:solidFill>
                    <a:latin typeface="Times New Roman" pitchFamily="34" charset="0"/>
                    <a:ea typeface="微软雅黑" pitchFamily="34" charset="-122"/>
                    <a:cs typeface="Times New Roman" pitchFamily="34" charset="-120"/>
                  </a:rPr>
                  <a:t>的最小值为</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13</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6" name="QB_6_AS.135_1#c6f256415?vaa=1&amp;vcp=1&amp;vop=1&amp;pid=548e03941&amp;color=0,55,96&amp;vtp=1&amp;bbb=1&amp;hb=1&amp;hs=1"/>
              <p:cNvSpPr>
                <a:spLocks noRot="1" noChangeAspect="1" noMove="1" noResize="1" noEditPoints="1" noAdjustHandles="1" noChangeArrowheads="1" noChangeShapeType="1" noTextEdit="1"/>
              </p:cNvSpPr>
              <p:nvPr/>
            </p:nvSpPr>
            <p:spPr>
              <a:xfrm>
                <a:off x="502920" y="2683719"/>
                <a:ext cx="10570464" cy="3065653"/>
              </a:xfrm>
              <a:prstGeom prst="rect">
                <a:avLst/>
              </a:prstGeom>
              <a:blipFill>
                <a:blip r:embed="rId7"/>
                <a:stretch>
                  <a:fillRect l="-1384" r="-1326" b="-278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Effect transition="in" filter="fade">
                                      <p:cBhvr>
                                        <p:cTn id="37" dur="500"/>
                                        <p:tgtEl>
                                          <p:spTgt spid="6">
                                            <p:txEl>
                                              <p:pRg st="5" end="5"/>
                                            </p:txEl>
                                          </p:spTgt>
                                        </p:tgtEl>
                                      </p:cBhvr>
                                    </p:animEffect>
                                    <p:anim calcmode="lin" valueType="num">
                                      <p:cBhvr>
                                        <p:cTn id="38"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4">
                                            <p:bg/>
                                          </p:spTgt>
                                        </p:tgtEl>
                                        <p:attrNameLst>
                                          <p:attrName>style.visibility</p:attrName>
                                        </p:attrNameLst>
                                      </p:cBhvr>
                                      <p:to>
                                        <p:strVal val="visible"/>
                                      </p:to>
                                    </p:set>
                                    <p:animEffect transition="in" filter="fade">
                                      <p:cBhvr>
                                        <p:cTn id="44" dur="500"/>
                                        <p:tgtEl>
                                          <p:spTgt spid="4">
                                            <p:bg/>
                                          </p:spTgt>
                                        </p:tgtEl>
                                      </p:cBhvr>
                                    </p:animEffect>
                                    <p:anim calcmode="lin" valueType="num">
                                      <p:cBhvr>
                                        <p:cTn id="45" dur="500" fill="hold"/>
                                        <p:tgtEl>
                                          <p:spTgt spid="4">
                                            <p:bg/>
                                          </p:spTgt>
                                        </p:tgtEl>
                                        <p:attrNameLst>
                                          <p:attrName>ppt_x</p:attrName>
                                        </p:attrNameLst>
                                      </p:cBhvr>
                                      <p:tavLst>
                                        <p:tav tm="0">
                                          <p:val>
                                            <p:strVal val="#ppt_x"/>
                                          </p:val>
                                        </p:tav>
                                        <p:tav tm="100000">
                                          <p:val>
                                            <p:strVal val="#ppt_x"/>
                                          </p:val>
                                        </p:tav>
                                      </p:tavLst>
                                    </p:anim>
                                    <p:anim calcmode="lin" valueType="num">
                                      <p:cBhvr>
                                        <p:cTn id="46" dur="500" fill="hold"/>
                                        <p:tgtEl>
                                          <p:spTgt spid="4">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4">
                                            <p:txEl>
                                              <p:pRg st="0" end="0"/>
                                            </p:txEl>
                                          </p:spTgt>
                                        </p:tgtEl>
                                        <p:attrNameLst>
                                          <p:attrName>style.visibility</p:attrName>
                                        </p:attrNameLst>
                                      </p:cBhvr>
                                      <p:to>
                                        <p:strVal val="visible"/>
                                      </p:to>
                                    </p:set>
                                    <p:animEffect transition="in" filter="fade">
                                      <p:cBhvr>
                                        <p:cTn id="49" dur="500"/>
                                        <p:tgtEl>
                                          <p:spTgt spid="4">
                                            <p:txEl>
                                              <p:pRg st="0" end="0"/>
                                            </p:txEl>
                                          </p:spTgt>
                                        </p:tgtEl>
                                      </p:cBhvr>
                                    </p:animEffect>
                                    <p:anim calcmode="lin" valueType="num">
                                      <p:cBhvr>
                                        <p:cTn id="5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5">
                                            <p:bg/>
                                          </p:spTgt>
                                        </p:tgtEl>
                                        <p:attrNameLst>
                                          <p:attrName>style.visibility</p:attrName>
                                        </p:attrNameLst>
                                      </p:cBhvr>
                                      <p:to>
                                        <p:strVal val="visible"/>
                                      </p:to>
                                    </p:set>
                                    <p:animEffect transition="in" filter="fade">
                                      <p:cBhvr>
                                        <p:cTn id="56" dur="500"/>
                                        <p:tgtEl>
                                          <p:spTgt spid="5">
                                            <p:bg/>
                                          </p:spTgt>
                                        </p:tgtEl>
                                      </p:cBhvr>
                                    </p:animEffect>
                                    <p:anim calcmode="lin" valueType="num">
                                      <p:cBhvr>
                                        <p:cTn id="57" dur="500" fill="hold"/>
                                        <p:tgtEl>
                                          <p:spTgt spid="5">
                                            <p:bg/>
                                          </p:spTgt>
                                        </p:tgtEl>
                                        <p:attrNameLst>
                                          <p:attrName>ppt_x</p:attrName>
                                        </p:attrNameLst>
                                      </p:cBhvr>
                                      <p:tavLst>
                                        <p:tav tm="0">
                                          <p:val>
                                            <p:strVal val="#ppt_x"/>
                                          </p:val>
                                        </p:tav>
                                        <p:tav tm="100000">
                                          <p:val>
                                            <p:strVal val="#ppt_x"/>
                                          </p:val>
                                        </p:tav>
                                      </p:tavLst>
                                    </p:anim>
                                    <p:anim calcmode="lin" valueType="num">
                                      <p:cBhvr>
                                        <p:cTn id="58" dur="500" fill="hold"/>
                                        <p:tgtEl>
                                          <p:spTgt spid="5">
                                            <p:bg/>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5">
                                            <p:txEl>
                                              <p:pRg st="0" end="0"/>
                                            </p:txEl>
                                          </p:spTgt>
                                        </p:tgtEl>
                                        <p:attrNameLst>
                                          <p:attrName>style.visibility</p:attrName>
                                        </p:attrNameLst>
                                      </p:cBhvr>
                                      <p:to>
                                        <p:strVal val="visible"/>
                                      </p:to>
                                    </p:set>
                                    <p:animEffect transition="in" filter="fade">
                                      <p:cBhvr>
                                        <p:cTn id="61" dur="500"/>
                                        <p:tgtEl>
                                          <p:spTgt spid="5">
                                            <p:txEl>
                                              <p:pRg st="0" end="0"/>
                                            </p:txEl>
                                          </p:spTgt>
                                        </p:tgtEl>
                                      </p:cBhvr>
                                    </p:animEffect>
                                    <p:anim calcmode="lin" valueType="num">
                                      <p:cBhvr>
                                        <p:cTn id="6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63"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pic>
        <p:nvPicPr>
          <p:cNvPr id="2" name="C_4#1091cbabb?vcp=1&amp;pid=ce9c4efd6&amp;color=0,55,96&amp;tib=255,255,255&amp;vtp=1&amp;bt=1" descr="preencoded.png"/>
          <p:cNvPicPr>
            <a:picLocks noChangeAspect="1"/>
          </p:cNvPicPr>
          <p:nvPr/>
        </p:nvPicPr>
        <p:blipFill>
          <a:blip r:embed="rId3"/>
          <a:stretch>
            <a:fillRect/>
          </a:stretch>
        </p:blipFill>
        <p:spPr>
          <a:xfrm>
            <a:off x="521208" y="792000"/>
            <a:ext cx="612648" cy="649224"/>
          </a:xfrm>
          <a:prstGeom prst="rect">
            <a:avLst/>
          </a:prstGeom>
        </p:spPr>
      </p:pic>
      <p:sp>
        <p:nvSpPr>
          <p:cNvPr id="3" name="C_4_BD#1091cbabb?vcp=1&amp;pid=ce9c4efd6&amp;color=61,88,159&amp;vtp=1&amp;bbb=1"/>
          <p:cNvSpPr/>
          <p:nvPr/>
        </p:nvSpPr>
        <p:spPr>
          <a:xfrm>
            <a:off x="1261872" y="85600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巩固练</a:t>
            </a:r>
            <a:endParaRPr lang="en-US" altLang="zh-CN" sz="2400" dirty="0">
              <a:solidFill>
                <a:srgbClr val="3D589F"/>
              </a:solidFill>
            </a:endParaRPr>
          </a:p>
        </p:txBody>
      </p:sp>
      <p:sp>
        <p:nvSpPr>
          <p:cNvPr id="4" name="C_5_BD#a01723485?vcp=1&amp;pid=1091cbabb&amp;color=0,55,96&amp;vtp=1&amp;bbb=1"/>
          <p:cNvSpPr/>
          <p:nvPr/>
        </p:nvSpPr>
        <p:spPr>
          <a:xfrm>
            <a:off x="502920" y="1571272"/>
            <a:ext cx="10570464"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A组</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学业基础</a:t>
            </a:r>
            <a:endParaRPr lang="en-US" altLang="zh-CN" sz="2200" dirty="0">
              <a:solidFill>
                <a:srgbClr val="003760"/>
              </a:solidFill>
            </a:endParaRPr>
          </a:p>
        </p:txBody>
      </p:sp>
      <mc:AlternateContent xmlns:mc="http://schemas.openxmlformats.org/markup-compatibility/2006" xmlns:a14="http://schemas.microsoft.com/office/drawing/2010/main">
        <mc:Choice Requires="a14">
          <p:sp>
            <p:nvSpPr>
              <p:cNvPr id="5" name="QC_6_BD.139_1#a70455eb7?vaa=1&amp;vcp=1&amp;vop=1&amp;pid=a01723485&amp;color=0,55,96&amp;vtp=1&amp;bbb=1&amp;hb=1"/>
              <p:cNvSpPr/>
              <p:nvPr/>
            </p:nvSpPr>
            <p:spPr>
              <a:xfrm>
                <a:off x="502920" y="2068208"/>
                <a:ext cx="10570464"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仿宋" pitchFamily="34" charset="0"/>
                    <a:ea typeface="仿宋" pitchFamily="34" charset="-122"/>
                    <a:cs typeface="仿宋" pitchFamily="34" charset="-120"/>
                  </a:rPr>
                  <a:t>[吉林省吉林市第四中学2025高一月考]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和</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是互相垂直的单位向量，且</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=3</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100"/>
                  </a:lnSpc>
                </a:pPr>
                <a14:m>
                  <m:oMath xmlns:m="http://schemas.openxmlformats.org/officeDocument/2006/math">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=−3</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1" i="1">
                            <a:solidFill>
                              <a:srgbClr val="003760"/>
                            </a:solidFill>
                            <a:latin typeface="Cambria Math" pitchFamily="34" charset="0"/>
                            <a:ea typeface="Cambria Math" pitchFamily="34" charset="-122"/>
                            <a:cs typeface="Cambria Math" pitchFamily="34" charset="-120"/>
                          </a:rPr>
                          <m:t>𝒆</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smtClean="0">
                        <a:solidFill>
                          <a:srgbClr val="003760"/>
                        </a:solidFill>
                        <a:latin typeface="Cambria Math" pitchFamily="34" charset="0"/>
                        <a:ea typeface="Cambria Math" pitchFamily="34" charset="-122"/>
                        <a:cs typeface="Cambria Math" pitchFamily="34" charset="-120"/>
                      </a:rPr>
                      <m:t>+4</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1" i="1">
                            <a:solidFill>
                              <a:srgbClr val="003760"/>
                            </a:solidFill>
                            <a:latin typeface="Cambria Math" pitchFamily="34" charset="0"/>
                            <a:ea typeface="Cambria Math" pitchFamily="34" charset="-122"/>
                            <a:cs typeface="Cambria Math" pitchFamily="34" charset="-120"/>
                          </a:rPr>
                          <m:t>𝒆</m:t>
                        </m:r>
                      </m:e>
                      <m:sub>
                        <m:r>
                          <a:rPr lang="en-US" altLang="zh-CN" b="0" i="0">
                            <a:solidFill>
                              <a:srgbClr val="003760"/>
                            </a:solidFill>
                            <a:latin typeface="Cambria Math" pitchFamily="34" charset="0"/>
                            <a:ea typeface="Cambria Math" pitchFamily="34" charset="-122"/>
                            <a:cs typeface="Cambria Math" pitchFamily="34" charset="-120"/>
                          </a:rPr>
                          <m:t>2</m:t>
                        </m:r>
                      </m:sub>
                    </m:sSub>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1" i="1" smtClean="0">
                        <a:solidFill>
                          <a:srgbClr val="003760"/>
                        </a:solidFill>
                        <a:latin typeface="Cambria Math" pitchFamily="34" charset="0"/>
                        <a:ea typeface="Cambria Math" pitchFamily="34" charset="-122"/>
                        <a:cs typeface="Cambria Math" pitchFamily="34" charset="-120"/>
                      </a:rPr>
                      <m:t>𝒂</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5" name="QC_6_BD.139_1#a70455eb7?vaa=1&amp;vcp=1&amp;vop=1&amp;pid=a01723485&amp;color=0,55,96&amp;vtp=1&amp;bbb=1&amp;hb=1"/>
              <p:cNvSpPr>
                <a:spLocks noRot="1" noChangeAspect="1" noMove="1" noResize="1" noEditPoints="1" noAdjustHandles="1" noChangeArrowheads="1" noChangeShapeType="1" noTextEdit="1"/>
              </p:cNvSpPr>
              <p:nvPr/>
            </p:nvSpPr>
            <p:spPr>
              <a:xfrm>
                <a:off x="502920" y="2068208"/>
                <a:ext cx="10570464" cy="770255"/>
              </a:xfrm>
              <a:prstGeom prst="rect">
                <a:avLst/>
              </a:prstGeom>
              <a:blipFill>
                <a:blip r:embed="rId4"/>
                <a:stretch>
                  <a:fillRect l="-1384" b="-18110"/>
                </a:stretch>
              </a:blipFill>
              <a:ln/>
            </p:spPr>
            <p:txBody>
              <a:bodyPr/>
              <a:lstStyle/>
              <a:p>
                <a:r>
                  <a:rPr lang="zh-CN" altLang="en-US">
                    <a:noFill/>
                  </a:rPr>
                  <a:t> </a:t>
                </a:r>
              </a:p>
            </p:txBody>
          </p:sp>
        </mc:Fallback>
      </mc:AlternateContent>
      <p:sp>
        <p:nvSpPr>
          <p:cNvPr id="6" name="QC_6_AN.141_1#a70455eb7.bracket?vaa=1&amp;vcp=1&amp;vop=1&amp;pid=a01723485&amp;color=0,55,96&amp;vpa=24&amp;vtp=1"/>
          <p:cNvSpPr/>
          <p:nvPr/>
        </p:nvSpPr>
        <p:spPr>
          <a:xfrm>
            <a:off x="3396298" y="2576096"/>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7" name="QC_6_BD.139_2#a70455eb7.choices?vaa=1&amp;vcp=1&amp;vop=1&amp;pid=a01723485&amp;color=0,55,96&amp;vtp=1&amp;bbb=1"/>
              <p:cNvSpPr/>
              <p:nvPr/>
            </p:nvSpPr>
            <p:spPr>
              <a:xfrm>
                <a:off x="502920" y="2884515"/>
                <a:ext cx="10570464" cy="360680"/>
              </a:xfrm>
              <a:prstGeom prst="rect">
                <a:avLst/>
              </a:prstGeom>
              <a:noFill/>
              <a:ln/>
            </p:spPr>
            <p:txBody>
              <a:bodyPr wrap="none" lIns="0" tIns="0" rIns="0" bIns="0" rtlCol="0" anchor="t"/>
              <a:lstStyle/>
              <a:p>
                <a:pPr latinLnBrk="1">
                  <a:lnSpc>
                    <a:spcPts val="3200"/>
                  </a:lnSpc>
                  <a:tabLst>
                    <a:tab pos="2804541" algn="l"/>
                    <a:tab pos="5583682" algn="l"/>
                    <a:tab pos="81723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a:t>
                </a:r>
                <a:endParaRPr lang="en-US" altLang="zh-CN" sz="1800" dirty="0">
                  <a:solidFill>
                    <a:srgbClr val="003760"/>
                  </a:solidFill>
                </a:endParaRPr>
              </a:p>
            </p:txBody>
          </p:sp>
        </mc:Choice>
        <mc:Fallback xmlns="">
          <p:sp>
            <p:nvSpPr>
              <p:cNvPr id="7" name="QC_6_BD.139_2#a70455eb7.choices?vaa=1&amp;vcp=1&amp;vop=1&amp;pid=a01723485&amp;color=0,55,96&amp;vtp=1&amp;bbb=1"/>
              <p:cNvSpPr>
                <a:spLocks noRot="1" noChangeAspect="1" noMove="1" noResize="1" noEditPoints="1" noAdjustHandles="1" noChangeArrowheads="1" noChangeShapeType="1" noTextEdit="1"/>
              </p:cNvSpPr>
              <p:nvPr/>
            </p:nvSpPr>
            <p:spPr>
              <a:xfrm>
                <a:off x="502920" y="2884515"/>
                <a:ext cx="10570464" cy="360680"/>
              </a:xfrm>
              <a:prstGeom prst="rect">
                <a:avLst/>
              </a:prstGeom>
              <a:blipFill>
                <a:blip r:embed="rId5"/>
                <a:stretch>
                  <a:fillRect l="-1384"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C_6_AS.140_1#a70455eb7?vaa=1&amp;vcp=1&amp;vop=1&amp;pid=a01723485&amp;color=0,55,96&amp;vtp=1&amp;bbb=1&amp;hb=1"/>
              <p:cNvSpPr/>
              <p:nvPr/>
            </p:nvSpPr>
            <p:spPr>
              <a:xfrm>
                <a:off x="502920" y="3257832"/>
                <a:ext cx="10570464" cy="772859"/>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100"/>
                  </a:lnSpc>
                </a:pPr>
                <a14:m>
                  <m:oMath xmlns:m="http://schemas.openxmlformats.org/officeDocument/2006/math">
                    <m:r>
                      <a:rPr lang="en-US" altLang="zh-CN" b="1" i="1" smtClean="0">
                        <a:solidFill>
                          <a:srgbClr val="003760"/>
                        </a:solidFill>
                        <a:latin typeface="Cambria Math" pitchFamily="34" charset="0"/>
                        <a:ea typeface="Cambria Math" pitchFamily="34" charset="-122"/>
                        <a:cs typeface="Cambria Math" pitchFamily="34" charset="-120"/>
                      </a:rPr>
                      <m:t>𝒂</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=(3</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1" i="1">
                            <a:solidFill>
                              <a:srgbClr val="003760"/>
                            </a:solidFill>
                            <a:latin typeface="Cambria Math" pitchFamily="34" charset="0"/>
                            <a:ea typeface="Cambria Math" pitchFamily="34" charset="-122"/>
                            <a:cs typeface="Cambria Math" pitchFamily="34" charset="-120"/>
                          </a:rPr>
                          <m:t>𝒆</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smtClean="0">
                        <a:solidFill>
                          <a:srgbClr val="003760"/>
                        </a:solidFill>
                        <a:latin typeface="Cambria Math" pitchFamily="34" charset="0"/>
                        <a:ea typeface="Cambria Math" pitchFamily="34" charset="-122"/>
                        <a:cs typeface="Cambria Math" pitchFamily="34" charset="-120"/>
                      </a:rPr>
                      <m:t>+2</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1" i="1">
                            <a:solidFill>
                              <a:srgbClr val="003760"/>
                            </a:solidFill>
                            <a:latin typeface="Cambria Math" pitchFamily="34" charset="0"/>
                            <a:ea typeface="Cambria Math" pitchFamily="34" charset="-122"/>
                            <a:cs typeface="Cambria Math" pitchFamily="34" charset="-120"/>
                          </a:rPr>
                          <m:t>𝒆</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smtClean="0">
                        <a:solidFill>
                          <a:srgbClr val="003760"/>
                        </a:solidFill>
                        <a:latin typeface="Cambria Math" pitchFamily="34" charset="0"/>
                        <a:ea typeface="Cambria Math" pitchFamily="34" charset="-122"/>
                        <a:cs typeface="Cambria Math" pitchFamily="34" charset="-120"/>
                      </a:rPr>
                      <m:t>)⋅(−3</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1" i="1">
                            <a:solidFill>
                              <a:srgbClr val="003760"/>
                            </a:solidFill>
                            <a:latin typeface="Cambria Math" pitchFamily="34" charset="0"/>
                            <a:ea typeface="Cambria Math" pitchFamily="34" charset="-122"/>
                            <a:cs typeface="Cambria Math" pitchFamily="34" charset="-120"/>
                          </a:rPr>
                          <m:t>𝒆</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smtClean="0">
                        <a:solidFill>
                          <a:srgbClr val="003760"/>
                        </a:solidFill>
                        <a:latin typeface="Cambria Math" pitchFamily="34" charset="0"/>
                        <a:ea typeface="Cambria Math" pitchFamily="34" charset="-122"/>
                        <a:cs typeface="Cambria Math" pitchFamily="34" charset="-120"/>
                      </a:rPr>
                      <m:t>+4</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1" i="1">
                            <a:solidFill>
                              <a:srgbClr val="003760"/>
                            </a:solidFill>
                            <a:latin typeface="Cambria Math" pitchFamily="34" charset="0"/>
                            <a:ea typeface="Cambria Math" pitchFamily="34" charset="-122"/>
                            <a:cs typeface="Cambria Math" pitchFamily="34" charset="-120"/>
                          </a:rPr>
                          <m:t>𝒆</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smtClean="0">
                        <a:solidFill>
                          <a:srgbClr val="003760"/>
                        </a:solidFill>
                        <a:latin typeface="Cambria Math" pitchFamily="34" charset="0"/>
                        <a:ea typeface="Cambria Math" pitchFamily="34" charset="-122"/>
                        <a:cs typeface="Cambria Math" pitchFamily="34" charset="-120"/>
                      </a:rPr>
                      <m:t>)=−9|</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1" i="1">
                            <a:solidFill>
                              <a:srgbClr val="003760"/>
                            </a:solidFill>
                            <a:latin typeface="Cambria Math" pitchFamily="34" charset="0"/>
                            <a:ea typeface="Cambria Math" pitchFamily="34" charset="-122"/>
                            <a:cs typeface="Cambria Math" pitchFamily="34" charset="-120"/>
                          </a:rPr>
                          <m:t>𝒆</m:t>
                        </m:r>
                      </m:e>
                      <m:sub>
                        <m:r>
                          <a:rPr lang="en-US" altLang="zh-CN" b="0" i="0">
                            <a:solidFill>
                              <a:srgbClr val="003760"/>
                            </a:solidFill>
                            <a:latin typeface="Cambria Math" pitchFamily="34" charset="0"/>
                            <a:ea typeface="Cambria Math" pitchFamily="34" charset="-122"/>
                            <a:cs typeface="Cambria Math" pitchFamily="34" charset="-120"/>
                          </a:rPr>
                          <m:t>1</m:t>
                        </m:r>
                      </m:sub>
                    </m:sSub>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+8|</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1" i="1">
                            <a:solidFill>
                              <a:srgbClr val="003760"/>
                            </a:solidFill>
                            <a:latin typeface="Cambria Math" pitchFamily="34" charset="0"/>
                            <a:ea typeface="Cambria Math" pitchFamily="34" charset="-122"/>
                            <a:cs typeface="Cambria Math" pitchFamily="34" charset="-120"/>
                          </a:rPr>
                          <m:t>𝒆</m:t>
                        </m:r>
                      </m:e>
                      <m:sub>
                        <m:r>
                          <a:rPr lang="en-US" altLang="zh-CN" b="0" i="0">
                            <a:solidFill>
                              <a:srgbClr val="003760"/>
                            </a:solidFill>
                            <a:latin typeface="Cambria Math" pitchFamily="34" charset="0"/>
                            <a:ea typeface="Cambria Math" pitchFamily="34" charset="-122"/>
                            <a:cs typeface="Cambria Math" pitchFamily="34" charset="-120"/>
                          </a:rPr>
                          <m:t>2</m:t>
                        </m:r>
                      </m:sub>
                    </m:sSub>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+6</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1" i="1">
                            <a:solidFill>
                              <a:srgbClr val="003760"/>
                            </a:solidFill>
                            <a:latin typeface="Cambria Math" pitchFamily="34" charset="0"/>
                            <a:ea typeface="Cambria Math" pitchFamily="34" charset="-122"/>
                            <a:cs typeface="Cambria Math" pitchFamily="34" charset="-120"/>
                          </a:rPr>
                          <m:t>𝒆</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1" i="1">
                            <a:solidFill>
                              <a:srgbClr val="003760"/>
                            </a:solidFill>
                            <a:latin typeface="Cambria Math" pitchFamily="34" charset="0"/>
                            <a:ea typeface="Cambria Math" pitchFamily="34" charset="-122"/>
                            <a:cs typeface="Cambria Math" pitchFamily="34" charset="-120"/>
                          </a:rPr>
                          <m:t>𝒆</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smtClean="0">
                        <a:solidFill>
                          <a:srgbClr val="003760"/>
                        </a:solidFill>
                        <a:latin typeface="Cambria Math" pitchFamily="34" charset="0"/>
                        <a:ea typeface="Cambria Math" pitchFamily="34" charset="-122"/>
                        <a:cs typeface="Cambria Math" pitchFamily="34" charset="-120"/>
                      </a:rPr>
                      <m:t>=−9×</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+8×</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+6×0=−1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.故选B.</a:t>
                </a:r>
                <a:endParaRPr lang="en-US" altLang="zh-CN" dirty="0">
                  <a:solidFill>
                    <a:srgbClr val="003760"/>
                  </a:solidFill>
                </a:endParaRPr>
              </a:p>
            </p:txBody>
          </p:sp>
        </mc:Choice>
        <mc:Fallback xmlns="">
          <p:sp>
            <p:nvSpPr>
              <p:cNvPr id="8" name="QC_6_AS.140_1#a70455eb7?vaa=1&amp;vcp=1&amp;vop=1&amp;pid=a01723485&amp;color=0,55,96&amp;vtp=1&amp;bbb=1&amp;hb=1"/>
              <p:cNvSpPr>
                <a:spLocks noRot="1" noChangeAspect="1" noMove="1" noResize="1" noEditPoints="1" noAdjustHandles="1" noChangeArrowheads="1" noChangeShapeType="1" noTextEdit="1"/>
              </p:cNvSpPr>
              <p:nvPr/>
            </p:nvSpPr>
            <p:spPr>
              <a:xfrm>
                <a:off x="502920" y="3257832"/>
                <a:ext cx="10570464" cy="772859"/>
              </a:xfrm>
              <a:prstGeom prst="rect">
                <a:avLst/>
              </a:prstGeom>
              <a:blipFill>
                <a:blip r:embed="rId6"/>
                <a:stretch>
                  <a:fillRect l="-1384" r="-1038" b="-18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anim calcmode="lin" valueType="num">
                                      <p:cBhvr>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bg/>
                                          </p:spTgt>
                                        </p:tgtEl>
                                        <p:attrNameLst>
                                          <p:attrName>style.visibility</p:attrName>
                                        </p:attrNameLst>
                                      </p:cBhvr>
                                      <p:to>
                                        <p:strVal val="visible"/>
                                      </p:to>
                                    </p:set>
                                    <p:animEffect transition="in" filter="fade">
                                      <p:cBhvr>
                                        <p:cTn id="24" dur="500"/>
                                        <p:tgtEl>
                                          <p:spTgt spid="6">
                                            <p:bg/>
                                          </p:spTgt>
                                        </p:tgtEl>
                                      </p:cBhvr>
                                    </p:animEffect>
                                    <p:anim calcmode="lin" valueType="num">
                                      <p:cBhvr>
                                        <p:cTn id="25" dur="500" fill="hold"/>
                                        <p:tgtEl>
                                          <p:spTgt spid="6">
                                            <p:bg/>
                                          </p:spTgt>
                                        </p:tgtEl>
                                        <p:attrNameLst>
                                          <p:attrName>ppt_x</p:attrName>
                                        </p:attrNameLst>
                                      </p:cBhvr>
                                      <p:tavLst>
                                        <p:tav tm="0">
                                          <p:val>
                                            <p:strVal val="#ppt_x"/>
                                          </p:val>
                                        </p:tav>
                                        <p:tav tm="100000">
                                          <p:val>
                                            <p:strVal val="#ppt_x"/>
                                          </p:val>
                                        </p:tav>
                                      </p:tavLst>
                                    </p:anim>
                                    <p:anim calcmode="lin" valueType="num">
                                      <p:cBhvr>
                                        <p:cTn id="26" dur="500" fill="hold"/>
                                        <p:tgtEl>
                                          <p:spTgt spid="6">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anim calcmode="lin" valueType="num">
                                      <p:cBhvr>
                                        <p:cTn id="3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43_1#133a4b649?vaa=1&amp;vcp=1&amp;vop=1&amp;pid=a01723485&amp;color=0,55,96&amp;vtp=1&amp;bt=1&amp;bbb=1"/>
              <p:cNvSpPr/>
              <p:nvPr/>
            </p:nvSpPr>
            <p:spPr>
              <a:xfrm>
                <a:off x="502920" y="2649873"/>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，则向量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在向量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上的投影向量为(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43_1#133a4b649?vaa=1&amp;vcp=1&amp;vop=1&amp;pid=a01723485&amp;color=0,55,96&amp;vtp=1&amp;bt=1&amp;bbb=1"/>
              <p:cNvSpPr>
                <a:spLocks noRot="1" noChangeAspect="1" noMove="1" noResize="1" noEditPoints="1" noAdjustHandles="1" noChangeArrowheads="1" noChangeShapeType="1" noTextEdit="1"/>
              </p:cNvSpPr>
              <p:nvPr/>
            </p:nvSpPr>
            <p:spPr>
              <a:xfrm>
                <a:off x="502920" y="2649873"/>
                <a:ext cx="10570464" cy="360680"/>
              </a:xfrm>
              <a:prstGeom prst="rect">
                <a:avLst/>
              </a:prstGeom>
              <a:blipFill>
                <a:blip r:embed="rId3"/>
                <a:stretch>
                  <a:fillRect l="-1384" b="-38983"/>
                </a:stretch>
              </a:blipFill>
              <a:ln/>
            </p:spPr>
            <p:txBody>
              <a:bodyPr/>
              <a:lstStyle/>
              <a:p>
                <a:r>
                  <a:rPr lang="zh-CN" altLang="en-US">
                    <a:noFill/>
                  </a:rPr>
                  <a:t> </a:t>
                </a:r>
              </a:p>
            </p:txBody>
          </p:sp>
        </mc:Fallback>
      </mc:AlternateContent>
      <p:sp>
        <p:nvSpPr>
          <p:cNvPr id="3" name="QC_6_AN.145_1#133a4b649.bracket?vaa=1&amp;vcp=1&amp;vop=1&amp;pid=a01723485&amp;color=0,55,96&amp;vpa=25&amp;vtp=1"/>
          <p:cNvSpPr/>
          <p:nvPr/>
        </p:nvSpPr>
        <p:spPr>
          <a:xfrm>
            <a:off x="9340469" y="2731661"/>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43_2#133a4b649.choices?vaa=1&amp;vcp=1&amp;vop=1&amp;pid=a01723485&amp;color=0,55,96&amp;vtp=1&amp;bbb=1"/>
              <p:cNvSpPr/>
              <p:nvPr/>
            </p:nvSpPr>
            <p:spPr>
              <a:xfrm>
                <a:off x="502920" y="3020459"/>
                <a:ext cx="10570464" cy="461518"/>
              </a:xfrm>
              <a:prstGeom prst="rect">
                <a:avLst/>
              </a:prstGeom>
              <a:noFill/>
              <a:ln/>
            </p:spPr>
            <p:txBody>
              <a:bodyPr wrap="none" lIns="0" tIns="0" rIns="0" bIns="0" rtlCol="0" anchor="t"/>
              <a:lstStyle/>
              <a:p>
                <a:pPr latinLnBrk="1">
                  <a:lnSpc>
                    <a:spcPts val="3700"/>
                  </a:lnSpc>
                  <a:tabLst>
                    <a:tab pos="2553716" algn="l"/>
                    <a:tab pos="5285232" algn="l"/>
                    <a:tab pos="79151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43_2#133a4b649.choices?vaa=1&amp;vcp=1&amp;vop=1&amp;pid=a01723485&amp;color=0,55,96&amp;vtp=1&amp;bbb=1"/>
              <p:cNvSpPr>
                <a:spLocks noRot="1" noChangeAspect="1" noMove="1" noResize="1" noEditPoints="1" noAdjustHandles="1" noChangeArrowheads="1" noChangeShapeType="1" noTextEdit="1"/>
              </p:cNvSpPr>
              <p:nvPr/>
            </p:nvSpPr>
            <p:spPr>
              <a:xfrm>
                <a:off x="502920" y="3020459"/>
                <a:ext cx="10570464" cy="461518"/>
              </a:xfrm>
              <a:prstGeom prst="rect">
                <a:avLst/>
              </a:prstGeom>
              <a:blipFill>
                <a:blip r:embed="rId4"/>
                <a:stretch>
                  <a:fillRect l="-1384" b="-1842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44_1#133a4b649?vaa=1&amp;vcp=1&amp;vop=1&amp;pid=a01723485&amp;color=0,55,96&amp;vtp=1&amp;bbb=1&amp;hb=1"/>
              <p:cNvSpPr/>
              <p:nvPr/>
            </p:nvSpPr>
            <p:spPr>
              <a:xfrm>
                <a:off x="502920" y="3482802"/>
                <a:ext cx="10570464" cy="9398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150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在向量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上的投影向量为</a:t>
                </a:r>
              </a:p>
              <a:p>
                <a:pPr latinLnBrk="1">
                  <a:lnSpc>
                    <a:spcPts val="41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𝒂</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𝒂</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1" i="1">
                            <a:solidFill>
                              <a:srgbClr val="003760"/>
                            </a:solidFill>
                            <a:latin typeface="Cambria Math" pitchFamily="34" charset="0"/>
                            <a:ea typeface="Cambria Math" pitchFamily="34" charset="-122"/>
                            <a:cs typeface="Cambria Math" pitchFamily="34" charset="-120"/>
                          </a:rPr>
                          <m:t>𝒃</m:t>
                        </m:r>
                      </m:num>
                      <m:den>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𝒃</m:t>
                        </m:r>
                        <m:r>
                          <a:rPr lang="en-US" altLang="zh-CN" b="0" i="0">
                            <a:solidFill>
                              <a:srgbClr val="003760"/>
                            </a:solidFill>
                            <a:latin typeface="Cambria Math" pitchFamily="34" charset="0"/>
                            <a:ea typeface="Cambria Math" pitchFamily="34" charset="-122"/>
                            <a:cs typeface="Cambria Math" pitchFamily="34" charset="-120"/>
                          </a:rPr>
                          <m:t>|</m:t>
                        </m:r>
                      </m:den>
                    </m:f>
                    <m:r>
                      <a:rPr lang="en-US" altLang="zh-CN" b="0" i="0" smtClean="0">
                        <a:solidFill>
                          <a:srgbClr val="003760"/>
                        </a:solidFill>
                        <a:latin typeface="Cambria Math" pitchFamily="34" charset="0"/>
                        <a:ea typeface="Cambria Math" pitchFamily="34" charset="-122"/>
                        <a:cs typeface="Cambria Math" pitchFamily="34" charset="-120"/>
                      </a:rPr>
                      <m:t>=3×(−</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1" i="1">
                            <a:solidFill>
                              <a:srgbClr val="003760"/>
                            </a:solidFill>
                            <a:latin typeface="Cambria Math" pitchFamily="34" charset="0"/>
                            <a:ea typeface="Cambria Math" pitchFamily="34" charset="-122"/>
                            <a:cs typeface="Cambria Math" pitchFamily="34" charset="-120"/>
                          </a:rPr>
                          <m:t>𝒃</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1" i="1" smtClean="0">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.故选D.</a:t>
                </a:r>
                <a:endParaRPr lang="en-US" altLang="zh-CN" dirty="0">
                  <a:solidFill>
                    <a:srgbClr val="003760"/>
                  </a:solidFill>
                </a:endParaRPr>
              </a:p>
            </p:txBody>
          </p:sp>
        </mc:Choice>
        <mc:Fallback xmlns="">
          <p:sp>
            <p:nvSpPr>
              <p:cNvPr id="5" name="QC_6_AS.144_1#133a4b649?vaa=1&amp;vcp=1&amp;vop=1&amp;pid=a01723485&amp;color=0,55,96&amp;vtp=1&amp;bbb=1&amp;hb=1"/>
              <p:cNvSpPr>
                <a:spLocks noRot="1" noChangeAspect="1" noMove="1" noResize="1" noEditPoints="1" noAdjustHandles="1" noChangeArrowheads="1" noChangeShapeType="1" noTextEdit="1"/>
              </p:cNvSpPr>
              <p:nvPr/>
            </p:nvSpPr>
            <p:spPr>
              <a:xfrm>
                <a:off x="502920" y="3482802"/>
                <a:ext cx="10570464" cy="939800"/>
              </a:xfrm>
              <a:prstGeom prst="rect">
                <a:avLst/>
              </a:prstGeom>
              <a:blipFill>
                <a:blip r:embed="rId5"/>
                <a:stretch>
                  <a:fillRect l="-1384" b="-584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47_1#8ea7617b2?vaa=1&amp;vcp=1&amp;vop=1&amp;pid=a01723485&amp;color=0,55,96&amp;vtp=1&amp;bt=1&amp;bbb=1"/>
              <p:cNvSpPr/>
              <p:nvPr/>
            </p:nvSpPr>
            <p:spPr>
              <a:xfrm>
                <a:off x="502920" y="2711150"/>
                <a:ext cx="10570464" cy="401447"/>
              </a:xfrm>
              <a:prstGeom prst="rect">
                <a:avLst/>
              </a:prstGeom>
              <a:noFill/>
              <a:ln/>
            </p:spPr>
            <p:txBody>
              <a:bodyPr wrap="none" lIns="0" tIns="0" rIns="0" bIns="0" rtlCol="0" anchor="t"/>
              <a:lstStyle/>
              <a:p>
                <a:pPr algn="l" latinLnBrk="1">
                  <a:lnSpc>
                    <a:spcPts val="3600"/>
                  </a:lnSpc>
                </a:pPr>
                <a:r>
                  <a:rPr lang="en-US" altLang="zh-CN" sz="1800" b="1"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Times New Roman" pitchFamily="34" charset="0"/>
                    <a:ea typeface="微软雅黑" pitchFamily="34" charset="-122"/>
                    <a:cs typeface="Times New Roman" pitchFamily="34" charset="-120"/>
                  </a:rPr>
                  <a:t>已知点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𝐶</m:t>
                    </m:r>
                  </m:oMath>
                </a14:m>
                <a:r>
                  <a:rPr lang="en-US" altLang="zh-CN" sz="1800" b="0" i="0" dirty="0">
                    <a:solidFill>
                      <a:srgbClr val="003760"/>
                    </a:solidFill>
                    <a:latin typeface="Times New Roman" pitchFamily="34" charset="0"/>
                    <a:ea typeface="微软雅黑" pitchFamily="34" charset="-122"/>
                    <a:cs typeface="Times New Roman" pitchFamily="34" charset="-120"/>
                  </a:rPr>
                  <a:t>满足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𝐶𝐴</m:t>
                        </m:r>
                      </m:e>
                    </m:acc>
                    <m:r>
                      <a:rPr lang="en-US" altLang="zh-CN" sz="1800" b="0" i="0" smtClean="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𝐶𝐴</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𝐶𝐴</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的值是(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47_1#8ea7617b2?vaa=1&amp;vcp=1&amp;vop=1&amp;pid=a01723485&amp;color=0,55,96&amp;vtp=1&amp;bt=1&amp;bbb=1"/>
              <p:cNvSpPr>
                <a:spLocks noRot="1" noChangeAspect="1" noMove="1" noResize="1" noEditPoints="1" noAdjustHandles="1" noChangeArrowheads="1" noChangeShapeType="1" noTextEdit="1"/>
              </p:cNvSpPr>
              <p:nvPr/>
            </p:nvSpPr>
            <p:spPr>
              <a:xfrm>
                <a:off x="502920" y="2711150"/>
                <a:ext cx="10570464" cy="401447"/>
              </a:xfrm>
              <a:prstGeom prst="rect">
                <a:avLst/>
              </a:prstGeom>
              <a:blipFill>
                <a:blip r:embed="rId3"/>
                <a:stretch>
                  <a:fillRect l="-1384" b="-33333"/>
                </a:stretch>
              </a:blipFill>
              <a:ln/>
            </p:spPr>
            <p:txBody>
              <a:bodyPr/>
              <a:lstStyle/>
              <a:p>
                <a:r>
                  <a:rPr lang="zh-CN" altLang="en-US">
                    <a:noFill/>
                  </a:rPr>
                  <a:t> </a:t>
                </a:r>
              </a:p>
            </p:txBody>
          </p:sp>
        </mc:Fallback>
      </mc:AlternateContent>
      <p:sp>
        <p:nvSpPr>
          <p:cNvPr id="3" name="QC_6_AN.149_1#8ea7617b2.bracket?vaa=1&amp;vcp=1&amp;vop=1&amp;pid=a01723485&amp;color=0,55,96&amp;vpa=26&amp;vtp=1"/>
          <p:cNvSpPr/>
          <p:nvPr/>
        </p:nvSpPr>
        <p:spPr>
          <a:xfrm>
            <a:off x="9893618" y="2825767"/>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47_2#8ea7617b2.choices?vaa=1&amp;vcp=1&amp;vop=1&amp;pid=a01723485&amp;color=0,55,96&amp;vtp=1&amp;bbb=1"/>
              <p:cNvSpPr/>
              <p:nvPr/>
            </p:nvSpPr>
            <p:spPr>
              <a:xfrm>
                <a:off x="502920" y="3118376"/>
                <a:ext cx="10570464" cy="360680"/>
              </a:xfrm>
              <a:prstGeom prst="rect">
                <a:avLst/>
              </a:prstGeom>
              <a:noFill/>
              <a:ln/>
            </p:spPr>
            <p:txBody>
              <a:bodyPr wrap="none" lIns="0" tIns="0" rIns="0" bIns="0" rtlCol="0" anchor="t"/>
              <a:lstStyle/>
              <a:p>
                <a:pPr latinLnBrk="1">
                  <a:lnSpc>
                    <a:spcPts val="3200"/>
                  </a:lnSpc>
                  <a:tabLst>
                    <a:tab pos="2810891" algn="l"/>
                    <a:tab pos="5393182" algn="l"/>
                    <a:tab pos="81786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−25</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25</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24</a:t>
                </a:r>
                <a:endParaRPr lang="en-US" altLang="zh-CN" sz="1800" dirty="0">
                  <a:solidFill>
                    <a:srgbClr val="003760"/>
                  </a:solidFill>
                </a:endParaRPr>
              </a:p>
            </p:txBody>
          </p:sp>
        </mc:Choice>
        <mc:Fallback xmlns="">
          <p:sp>
            <p:nvSpPr>
              <p:cNvPr id="4" name="QC_6_BD.147_2#8ea7617b2.choices?vaa=1&amp;vcp=1&amp;vop=1&amp;pid=a01723485&amp;color=0,55,96&amp;vtp=1&amp;bbb=1"/>
              <p:cNvSpPr>
                <a:spLocks noRot="1" noChangeAspect="1" noMove="1" noResize="1" noEditPoints="1" noAdjustHandles="1" noChangeArrowheads="1" noChangeShapeType="1" noTextEdit="1"/>
              </p:cNvSpPr>
              <p:nvPr/>
            </p:nvSpPr>
            <p:spPr>
              <a:xfrm>
                <a:off x="502920" y="3118376"/>
                <a:ext cx="10570464" cy="360680"/>
              </a:xfrm>
              <a:prstGeom prst="rect">
                <a:avLst/>
              </a:prstGeom>
              <a:blipFill>
                <a:blip r:embed="rId4"/>
                <a:stretch>
                  <a:fillRect l="-1384"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48_1#8ea7617b2?vaa=1&amp;vcp=1&amp;vop=1&amp;pid=a01723485&amp;color=0,55,96&amp;vtp=1&amp;bbb=1&amp;hb=1"/>
              <p:cNvSpPr/>
              <p:nvPr/>
            </p:nvSpPr>
            <p:spPr>
              <a:xfrm>
                <a:off x="502920" y="3482866"/>
                <a:ext cx="10570464" cy="871347"/>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=9+16=25=|</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𝐶𝐴</m:t>
                        </m:r>
                      </m:e>
                    </m:acc>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90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，所以原式</a:t>
                </a:r>
              </a:p>
              <a:p>
                <a:pPr latinLnBrk="1">
                  <a:lnSpc>
                    <a:spcPts val="36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𝐵𝐶</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𝐶𝐴</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𝐵𝐶</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smtClean="0">
                        <a:solidFill>
                          <a:srgbClr val="003760"/>
                        </a:solidFill>
                        <a:latin typeface="Cambria Math" pitchFamily="34" charset="0"/>
                        <a:ea typeface="Cambria Math" pitchFamily="34" charset="-122"/>
                        <a:cs typeface="Cambria Math" pitchFamily="34" charset="-120"/>
                      </a:rPr>
                      <m:t>)=0+</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𝐶𝐴</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𝐴𝐶</m:t>
                        </m:r>
                      </m:e>
                    </m:acc>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𝐴𝐶</m:t>
                            </m:r>
                          </m:e>
                        </m:acc>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=−25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5" name="QC_6_AS.148_1#8ea7617b2?vaa=1&amp;vcp=1&amp;vop=1&amp;pid=a01723485&amp;color=0,55,96&amp;vtp=1&amp;bbb=1&amp;hb=1"/>
              <p:cNvSpPr>
                <a:spLocks noRot="1" noChangeAspect="1" noMove="1" noResize="1" noEditPoints="1" noAdjustHandles="1" noChangeArrowheads="1" noChangeShapeType="1" noTextEdit="1"/>
              </p:cNvSpPr>
              <p:nvPr/>
            </p:nvSpPr>
            <p:spPr>
              <a:xfrm>
                <a:off x="502920" y="3482866"/>
                <a:ext cx="10570464" cy="871347"/>
              </a:xfrm>
              <a:prstGeom prst="rect">
                <a:avLst/>
              </a:prstGeom>
              <a:blipFill>
                <a:blip r:embed="rId5"/>
                <a:stretch>
                  <a:fillRect l="-1384" b="-1608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51_1#97de00cdc?vaa=1&amp;vcp=1&amp;vop=1&amp;pid=a01723485&amp;color=0,55,96&amp;vtp=1&amp;bt=1&amp;bbb=1"/>
              <p:cNvSpPr/>
              <p:nvPr/>
            </p:nvSpPr>
            <p:spPr>
              <a:xfrm>
                <a:off x="502920" y="2312815"/>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4.</a:t>
                </a:r>
                <a:r>
                  <a:rPr lang="en-US" altLang="zh-CN" sz="1800" b="0" i="0" dirty="0">
                    <a:solidFill>
                      <a:srgbClr val="003760"/>
                    </a:solidFill>
                    <a:latin typeface="仿宋" pitchFamily="34" charset="0"/>
                    <a:ea typeface="仿宋" pitchFamily="34" charset="-122"/>
                    <a:cs typeface="仿宋" pitchFamily="34" charset="-120"/>
                  </a:rPr>
                  <a:t>[山东济宁2025期中]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若非零向量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满足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，则向量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的夹角为(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51_1#97de00cdc?vaa=1&amp;vcp=1&amp;vop=1&amp;pid=a01723485&amp;color=0,55,96&amp;vtp=1&amp;bt=1&amp;bbb=1"/>
              <p:cNvSpPr>
                <a:spLocks noRot="1" noChangeAspect="1" noMove="1" noResize="1" noEditPoints="1" noAdjustHandles="1" noChangeArrowheads="1" noChangeShapeType="1" noTextEdit="1"/>
              </p:cNvSpPr>
              <p:nvPr/>
            </p:nvSpPr>
            <p:spPr>
              <a:xfrm>
                <a:off x="502920" y="2312815"/>
                <a:ext cx="10570464" cy="360680"/>
              </a:xfrm>
              <a:prstGeom prst="rect">
                <a:avLst/>
              </a:prstGeom>
              <a:blipFill>
                <a:blip r:embed="rId3"/>
                <a:stretch>
                  <a:fillRect l="-1384" t="-3333" b="-38333"/>
                </a:stretch>
              </a:blipFill>
              <a:ln/>
            </p:spPr>
            <p:txBody>
              <a:bodyPr/>
              <a:lstStyle/>
              <a:p>
                <a:r>
                  <a:rPr lang="zh-CN" altLang="en-US">
                    <a:noFill/>
                  </a:rPr>
                  <a:t> </a:t>
                </a:r>
              </a:p>
            </p:txBody>
          </p:sp>
        </mc:Fallback>
      </mc:AlternateContent>
      <p:sp>
        <p:nvSpPr>
          <p:cNvPr id="3" name="QC_6_AN.153_1#97de00cdc.bracket?vaa=1&amp;vcp=1&amp;vop=1&amp;pid=a01723485&amp;color=0,55,96&amp;vpa=27&amp;vtp=1"/>
          <p:cNvSpPr/>
          <p:nvPr/>
        </p:nvSpPr>
        <p:spPr>
          <a:xfrm>
            <a:off x="9840595" y="2394603"/>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51_2#97de00cdc.choices?vaa=1&amp;vcp=1&amp;vop=1&amp;pid=a01723485&amp;color=0,55,96&amp;vtp=1&amp;bbb=1"/>
              <p:cNvSpPr/>
              <p:nvPr/>
            </p:nvSpPr>
            <p:spPr>
              <a:xfrm>
                <a:off x="502920" y="2683401"/>
                <a:ext cx="10570464" cy="536575"/>
              </a:xfrm>
              <a:prstGeom prst="rect">
                <a:avLst/>
              </a:prstGeom>
              <a:noFill/>
              <a:ln/>
            </p:spPr>
            <p:txBody>
              <a:bodyPr wrap="none" lIns="0" tIns="0" rIns="0" bIns="0" rtlCol="0" anchor="t"/>
              <a:lstStyle/>
              <a:p>
                <a:pPr latinLnBrk="1">
                  <a:lnSpc>
                    <a:spcPts val="4600"/>
                  </a:lnSpc>
                  <a:tabLst>
                    <a:tab pos="2658491" algn="l"/>
                    <a:tab pos="5291582" algn="l"/>
                    <a:tab pos="80262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51_2#97de00cdc.choices?vaa=1&amp;vcp=1&amp;vop=1&amp;pid=a01723485&amp;color=0,55,96&amp;vtp=1&amp;bbb=1"/>
              <p:cNvSpPr>
                <a:spLocks noRot="1" noChangeAspect="1" noMove="1" noResize="1" noEditPoints="1" noAdjustHandles="1" noChangeArrowheads="1" noChangeShapeType="1" noTextEdit="1"/>
              </p:cNvSpPr>
              <p:nvPr/>
            </p:nvSpPr>
            <p:spPr>
              <a:xfrm>
                <a:off x="502920" y="2683401"/>
                <a:ext cx="10570464" cy="536575"/>
              </a:xfrm>
              <a:prstGeom prst="rect">
                <a:avLst/>
              </a:prstGeom>
              <a:blipFill>
                <a:blip r:embed="rId4"/>
                <a:stretch>
                  <a:fillRect l="-1384" b="-1590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52_1#97de00cdc?vaa=1&amp;vcp=1&amp;vop=1&amp;pid=a01723485&amp;color=0,55,96&amp;vtp=1&amp;bbb=1&amp;hb=1"/>
              <p:cNvSpPr/>
              <p:nvPr/>
            </p:nvSpPr>
            <p:spPr>
              <a:xfrm>
                <a:off x="502920" y="3224929"/>
                <a:ext cx="10570464" cy="12573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∈[0,</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300"/>
                  </a:lnSpc>
                </a:pP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zh-CN" altLang="en-US" b="0" i="0" kern="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.因为非零向量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满足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.因为</a:t>
                </a:r>
              </a:p>
              <a:p>
                <a:pPr latinLnBrk="1">
                  <a:lnSpc>
                    <a:spcPts val="33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𝜃</m:t>
                    </m:r>
                    <m:r>
                      <a:rPr lang="en-US" altLang="zh-CN" b="0" i="0" smtClean="0">
                        <a:solidFill>
                          <a:srgbClr val="003760"/>
                        </a:solidFill>
                        <a:latin typeface="Cambria Math" pitchFamily="34" charset="0"/>
                        <a:ea typeface="Cambria Math" pitchFamily="34" charset="-122"/>
                        <a:cs typeface="Cambria Math" pitchFamily="34" charset="-120"/>
                      </a:rPr>
                      <m:t>∈[0,</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𝜃</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，故选C.</a:t>
                </a:r>
                <a:endParaRPr lang="en-US" altLang="zh-CN" dirty="0">
                  <a:solidFill>
                    <a:srgbClr val="003760"/>
                  </a:solidFill>
                </a:endParaRPr>
              </a:p>
            </p:txBody>
          </p:sp>
        </mc:Choice>
        <mc:Fallback xmlns="">
          <p:sp>
            <p:nvSpPr>
              <p:cNvPr id="5" name="QC_6_AS.152_1#97de00cdc?vaa=1&amp;vcp=1&amp;vop=1&amp;pid=a01723485&amp;color=0,55,96&amp;vtp=1&amp;bbb=1&amp;hb=1"/>
              <p:cNvSpPr>
                <a:spLocks noRot="1" noChangeAspect="1" noMove="1" noResize="1" noEditPoints="1" noAdjustHandles="1" noChangeArrowheads="1" noChangeShapeType="1" noTextEdit="1"/>
              </p:cNvSpPr>
              <p:nvPr/>
            </p:nvSpPr>
            <p:spPr>
              <a:xfrm>
                <a:off x="502920" y="3224929"/>
                <a:ext cx="10570464" cy="1257300"/>
              </a:xfrm>
              <a:prstGeom prst="rect">
                <a:avLst/>
              </a:prstGeom>
              <a:blipFill>
                <a:blip r:embed="rId5"/>
                <a:stretch>
                  <a:fillRect l="-1384" b="-679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55_1#3e2350efc?vaa=1&amp;vcp=1&amp;vop=1&amp;pid=a01723485&amp;color=0,55,96&amp;vtp=1&amp;bt=1&amp;bbb=1"/>
              <p:cNvSpPr/>
              <p:nvPr/>
            </p:nvSpPr>
            <p:spPr>
              <a:xfrm>
                <a:off x="502920" y="2606789"/>
                <a:ext cx="10570464" cy="525844"/>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5.</a:t>
                </a:r>
                <a:r>
                  <a:rPr lang="en-US" altLang="zh-CN" sz="1800" b="0" i="0" dirty="0">
                    <a:solidFill>
                      <a:srgbClr val="003760"/>
                    </a:solidFill>
                    <a:latin typeface="Times New Roman" pitchFamily="34" charset="0"/>
                    <a:ea typeface="微软雅黑" pitchFamily="34" charset="-122"/>
                    <a:cs typeface="Times New Roman" pitchFamily="34" charset="-120"/>
                  </a:rPr>
                  <a:t>设向量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的夹角的余弦值为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55_1#3e2350efc?vaa=1&amp;vcp=1&amp;vop=1&amp;pid=a01723485&amp;color=0,55,96&amp;vtp=1&amp;bt=1&amp;bbb=1"/>
              <p:cNvSpPr>
                <a:spLocks noRot="1" noChangeAspect="1" noMove="1" noResize="1" noEditPoints="1" noAdjustHandles="1" noChangeArrowheads="1" noChangeShapeType="1" noTextEdit="1"/>
              </p:cNvSpPr>
              <p:nvPr/>
            </p:nvSpPr>
            <p:spPr>
              <a:xfrm>
                <a:off x="502920" y="2606789"/>
                <a:ext cx="10570464" cy="525844"/>
              </a:xfrm>
              <a:prstGeom prst="rect">
                <a:avLst/>
              </a:prstGeom>
              <a:blipFill>
                <a:blip r:embed="rId3"/>
                <a:stretch>
                  <a:fillRect l="-1384" b="-15116"/>
                </a:stretch>
              </a:blipFill>
              <a:ln/>
            </p:spPr>
            <p:txBody>
              <a:bodyPr/>
              <a:lstStyle/>
              <a:p>
                <a:r>
                  <a:rPr lang="zh-CN" altLang="en-US">
                    <a:noFill/>
                  </a:rPr>
                  <a:t> </a:t>
                </a:r>
              </a:p>
            </p:txBody>
          </p:sp>
        </mc:Fallback>
      </mc:AlternateContent>
      <p:sp>
        <p:nvSpPr>
          <p:cNvPr id="3" name="QC_6_AN.157_1#3e2350efc.bracket?vaa=1&amp;vcp=1&amp;vop=1&amp;pid=a01723485&amp;color=0,55,96&amp;vpa=28&amp;vtp=1"/>
          <p:cNvSpPr/>
          <p:nvPr/>
        </p:nvSpPr>
        <p:spPr>
          <a:xfrm>
            <a:off x="7930833" y="2793415"/>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p:sp>
        <p:nvSpPr>
          <p:cNvPr id="4" name="QC_6_BD.155_2#3e2350efc.choices?vaa=1&amp;vcp=1&amp;vop=1&amp;pid=a01723485&amp;color=0,55,96&amp;vtp=1&amp;bbb=1"/>
          <p:cNvSpPr/>
          <p:nvPr/>
        </p:nvSpPr>
        <p:spPr>
          <a:xfrm>
            <a:off x="502920" y="3139617"/>
            <a:ext cx="10570464" cy="360680"/>
          </a:xfrm>
          <a:prstGeom prst="rect">
            <a:avLst/>
          </a:prstGeom>
          <a:noFill/>
          <a:ln/>
        </p:spPr>
        <p:txBody>
          <a:bodyPr wrap="none" lIns="0" tIns="0" rIns="0" bIns="0" rtlCol="0" anchor="t"/>
          <a:lstStyle/>
          <a:p>
            <a:pPr latinLnBrk="1">
              <a:lnSpc>
                <a:spcPts val="3200"/>
              </a:lnSpc>
              <a:tabLst>
                <a:tab pos="2741041" algn="l"/>
                <a:tab pos="5443982" algn="l"/>
                <a:tab pos="81596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15</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11</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12</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9</a:t>
            </a:r>
            <a:endParaRPr lang="en-US" altLang="zh-CN" sz="1800" dirty="0">
              <a:solidFill>
                <a:srgbClr val="003760"/>
              </a:solidFill>
            </a:endParaRPr>
          </a:p>
        </p:txBody>
      </p:sp>
      <mc:AlternateContent xmlns:mc="http://schemas.openxmlformats.org/markup-compatibility/2006" xmlns:a14="http://schemas.microsoft.com/office/drawing/2010/main">
        <mc:Choice Requires="a14">
          <p:sp>
            <p:nvSpPr>
              <p:cNvPr id="5" name="QC_6_AS.156_1#3e2350efc?vaa=1&amp;vcp=1&amp;vop=1&amp;pid=a01723485&amp;color=0,55,96&amp;vtp=1&amp;bbb=1&amp;hb=1"/>
              <p:cNvSpPr/>
              <p:nvPr/>
            </p:nvSpPr>
            <p:spPr>
              <a:xfrm>
                <a:off x="502920" y="3504107"/>
                <a:ext cx="10570464" cy="938340"/>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⟩=1×3×</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1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1" i="1" smtClean="0">
                        <a:solidFill>
                          <a:srgbClr val="003760"/>
                        </a:solidFill>
                        <a:latin typeface="Cambria Math" pitchFamily="34" charset="0"/>
                        <a:ea typeface="Cambria Math" pitchFamily="34" charset="-122"/>
                        <a:cs typeface="Cambria Math" pitchFamily="34" charset="-120"/>
                      </a:rPr>
                      <m:t>𝒂</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1" i="1" smtClean="0">
                        <a:solidFill>
                          <a:srgbClr val="003760"/>
                        </a:solidFill>
                        <a:latin typeface="Cambria Math" pitchFamily="34" charset="0"/>
                        <a:ea typeface="Cambria Math" pitchFamily="34" charset="-122"/>
                        <a:cs typeface="Cambria Math" pitchFamily="34" charset="-120"/>
                      </a:rPr>
                      <m:t>𝒂</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=2×1+3×3=11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.故选B.</a:t>
                </a:r>
                <a:endParaRPr lang="en-US" altLang="zh-CN" dirty="0">
                  <a:solidFill>
                    <a:srgbClr val="003760"/>
                  </a:solidFill>
                </a:endParaRPr>
              </a:p>
            </p:txBody>
          </p:sp>
        </mc:Choice>
        <mc:Fallback xmlns="">
          <p:sp>
            <p:nvSpPr>
              <p:cNvPr id="5" name="QC_6_AS.156_1#3e2350efc?vaa=1&amp;vcp=1&amp;vop=1&amp;pid=a01723485&amp;color=0,55,96&amp;vtp=1&amp;bbb=1&amp;hb=1"/>
              <p:cNvSpPr>
                <a:spLocks noRot="1" noChangeAspect="1" noMove="1" noResize="1" noEditPoints="1" noAdjustHandles="1" noChangeArrowheads="1" noChangeShapeType="1" noTextEdit="1"/>
              </p:cNvSpPr>
              <p:nvPr/>
            </p:nvSpPr>
            <p:spPr>
              <a:xfrm>
                <a:off x="502920" y="3504107"/>
                <a:ext cx="10570464" cy="938340"/>
              </a:xfrm>
              <a:prstGeom prst="rect">
                <a:avLst/>
              </a:prstGeom>
              <a:blipFill>
                <a:blip r:embed="rId4"/>
                <a:stretch>
                  <a:fillRect l="-1384" b="-1428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159_1#ac1632117?vaa=1&amp;vcp=1&amp;vop=1&amp;pid=a01723485&amp;color=0,55,96&amp;vtp=1&amp;bt=1&amp;bbb=1"/>
              <p:cNvSpPr/>
              <p:nvPr/>
            </p:nvSpPr>
            <p:spPr>
              <a:xfrm>
                <a:off x="502920" y="2830531"/>
                <a:ext cx="10570464" cy="401447"/>
              </a:xfrm>
              <a:prstGeom prst="rect">
                <a:avLst/>
              </a:prstGeom>
              <a:noFill/>
              <a:ln/>
            </p:spPr>
            <p:txBody>
              <a:bodyPr wrap="none" lIns="0" tIns="0" rIns="0" bIns="0" rtlCol="0" anchor="t"/>
              <a:lstStyle/>
              <a:p>
                <a:pPr algn="l" latinLnBrk="1">
                  <a:lnSpc>
                    <a:spcPts val="3600"/>
                  </a:lnSpc>
                </a:pPr>
                <a:r>
                  <a:rPr lang="en-US" altLang="zh-CN" sz="1800" b="1" i="0" dirty="0">
                    <a:solidFill>
                      <a:srgbClr val="003760"/>
                    </a:solidFill>
                    <a:latin typeface="Times New Roman" pitchFamily="34" charset="0"/>
                    <a:ea typeface="微软雅黑" pitchFamily="34" charset="-122"/>
                    <a:cs typeface="Times New Roman" pitchFamily="34" charset="-120"/>
                  </a:rPr>
                  <a:t>6.</a:t>
                </a:r>
                <a:r>
                  <a:rPr lang="en-US" altLang="zh-CN" sz="1800" b="0" i="0" dirty="0">
                    <a:solidFill>
                      <a:srgbClr val="003760"/>
                    </a:solidFill>
                    <a:latin typeface="Times New Roman" pitchFamily="34" charset="0"/>
                    <a:ea typeface="微软雅黑" pitchFamily="34" charset="-122"/>
                    <a:cs typeface="Times New Roman" pitchFamily="34" charset="-120"/>
                  </a:rPr>
                  <a:t>在平行四边形</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𝐴𝐵𝐶𝐷</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𝐴𝐷</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𝐵𝐴𝐷</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的值为</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159_1#ac1632117?vaa=1&amp;vcp=1&amp;vop=1&amp;pid=a01723485&amp;color=0,55,96&amp;vtp=1&amp;bt=1&amp;bbb=1"/>
              <p:cNvSpPr>
                <a:spLocks noRot="1" noChangeAspect="1" noMove="1" noResize="1" noEditPoints="1" noAdjustHandles="1" noChangeArrowheads="1" noChangeShapeType="1" noTextEdit="1"/>
              </p:cNvSpPr>
              <p:nvPr/>
            </p:nvSpPr>
            <p:spPr>
              <a:xfrm>
                <a:off x="502920" y="2830531"/>
                <a:ext cx="10570464" cy="401447"/>
              </a:xfrm>
              <a:prstGeom prst="rect">
                <a:avLst/>
              </a:prstGeom>
              <a:blipFill>
                <a:blip r:embed="rId3"/>
                <a:stretch>
                  <a:fillRect l="-1384" b="-34848"/>
                </a:stretch>
              </a:blipFill>
              <a:ln/>
            </p:spPr>
            <p:txBody>
              <a:bodyPr/>
              <a:lstStyle/>
              <a:p>
                <a:r>
                  <a:rPr lang="zh-CN" altLang="en-US">
                    <a:noFill/>
                  </a:rPr>
                  <a:t> </a:t>
                </a:r>
              </a:p>
            </p:txBody>
          </p:sp>
        </mc:Fallback>
      </mc:AlternateContent>
      <p:sp>
        <p:nvSpPr>
          <p:cNvPr id="3" name="QB_6_AN.161_1#ac1632117.blank?vaa=1&amp;vcp=1&amp;vop=1&amp;pid=a01723485&amp;color=0,55,96&amp;vpa=29&amp;vtp=1"/>
          <p:cNvSpPr/>
          <p:nvPr/>
        </p:nvSpPr>
        <p:spPr>
          <a:xfrm>
            <a:off x="8065199" y="2868948"/>
            <a:ext cx="31115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3</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B_6_AS.160_1#ac1632117?vaa=1&amp;vcp=1&amp;vop=1&amp;pid=a01723485&amp;color=0,55,96&amp;vtp=1&amp;bbb=1"/>
              <p:cNvSpPr/>
              <p:nvPr/>
            </p:nvSpPr>
            <p:spPr>
              <a:xfrm>
                <a:off x="502920" y="3237755"/>
                <a:ext cx="10570464" cy="985647"/>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由题意可得</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𝐴𝐷</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𝐴𝐷</m:t>
                        </m:r>
                      </m:e>
                    </m:acc>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=2×1×(−</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𝐴𝐷</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6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𝐴𝐷</m:t>
                        </m:r>
                      </m:e>
                    </m:acc>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𝐴𝐷</m:t>
                        </m:r>
                      </m:e>
                    </m:acc>
                    <m:r>
                      <a:rPr lang="en-US" altLang="zh-CN" sz="1800" b="0" i="0" smtClean="0">
                        <a:solidFill>
                          <a:srgbClr val="003760"/>
                        </a:solidFill>
                        <a:latin typeface="Cambria Math" pitchFamily="34" charset="0"/>
                        <a:ea typeface="Cambria Math" pitchFamily="34" charset="-122"/>
                        <a:cs typeface="Cambria Math" pitchFamily="34" charset="-120"/>
                      </a:rPr>
                      <m:t>=4+(−1)=3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AS.160_1#ac1632117?vaa=1&amp;vcp=1&amp;vop=1&amp;pid=a01723485&amp;color=0,55,96&amp;vtp=1&amp;bbb=1"/>
              <p:cNvSpPr>
                <a:spLocks noRot="1" noChangeAspect="1" noMove="1" noResize="1" noEditPoints="1" noAdjustHandles="1" noChangeArrowheads="1" noChangeShapeType="1" noTextEdit="1"/>
              </p:cNvSpPr>
              <p:nvPr/>
            </p:nvSpPr>
            <p:spPr>
              <a:xfrm>
                <a:off x="502920" y="3237755"/>
                <a:ext cx="10570464" cy="985647"/>
              </a:xfrm>
              <a:prstGeom prst="rect">
                <a:avLst/>
              </a:prstGeom>
              <a:blipFill>
                <a:blip r:embed="rId4"/>
                <a:stretch>
                  <a:fillRect l="-1384" b="-1419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163_1#70ed7c098?vcp=1&amp;vop=1&amp;pid=a01723485&amp;color=0,55,96&amp;vtp=1&amp;bt=1&amp;bbb=1"/>
              <p:cNvSpPr/>
              <p:nvPr/>
            </p:nvSpPr>
            <p:spPr>
              <a:xfrm>
                <a:off x="502920" y="2042337"/>
                <a:ext cx="10570464" cy="391859"/>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7.</a:t>
                </a:r>
                <a:r>
                  <a:rPr lang="en-US" altLang="zh-CN" sz="1800" b="0" i="0" dirty="0">
                    <a:solidFill>
                      <a:srgbClr val="003760"/>
                    </a:solidFill>
                    <a:latin typeface="仿宋" pitchFamily="34" charset="0"/>
                    <a:ea typeface="仿宋" pitchFamily="34" charset="-122"/>
                    <a:cs typeface="仿宋" pitchFamily="34" charset="-120"/>
                  </a:rPr>
                  <a:t>[湖南衡阳2024高一期中]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163_1#70ed7c098?vcp=1&amp;vop=1&amp;pid=a01723485&amp;color=0,55,96&amp;vtp=1&amp;bt=1&amp;bbb=1"/>
              <p:cNvSpPr>
                <a:spLocks noRot="1" noChangeAspect="1" noMove="1" noResize="1" noEditPoints="1" noAdjustHandles="1" noChangeArrowheads="1" noChangeShapeType="1" noTextEdit="1"/>
              </p:cNvSpPr>
              <p:nvPr/>
            </p:nvSpPr>
            <p:spPr>
              <a:xfrm>
                <a:off x="502920" y="2042337"/>
                <a:ext cx="10570464" cy="391859"/>
              </a:xfrm>
              <a:prstGeom prst="rect">
                <a:avLst/>
              </a:prstGeom>
              <a:blipFill>
                <a:blip r:embed="rId3"/>
                <a:stretch>
                  <a:fillRect l="-1384" b="-375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BD.164_1#dda571b16?vcp=1&amp;vop=1&amp;pid=70ed7c098&amp;color=0,55,96&amp;vtp=1&amp;bbb=1"/>
              <p:cNvSpPr/>
              <p:nvPr/>
            </p:nvSpPr>
            <p:spPr>
              <a:xfrm>
                <a:off x="502920" y="2444864"/>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（1）求</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的夹角；</a:t>
                </a:r>
                <a:endParaRPr lang="en-US" altLang="zh-CN" sz="1800" dirty="0"/>
              </a:p>
            </p:txBody>
          </p:sp>
        </mc:Choice>
        <mc:Fallback xmlns="">
          <p:sp>
            <p:nvSpPr>
              <p:cNvPr id="3" name="QO_7_BD.164_1#dda571b16?vcp=1&amp;vop=1&amp;pid=70ed7c098&amp;color=0,55,96&amp;vtp=1&amp;bbb=1"/>
              <p:cNvSpPr>
                <a:spLocks noRot="1" noChangeAspect="1" noMove="1" noResize="1" noEditPoints="1" noAdjustHandles="1" noChangeArrowheads="1" noChangeShapeType="1" noTextEdit="1"/>
              </p:cNvSpPr>
              <p:nvPr/>
            </p:nvSpPr>
            <p:spPr>
              <a:xfrm>
                <a:off x="502920" y="2444864"/>
                <a:ext cx="10570464" cy="363665"/>
              </a:xfrm>
              <a:prstGeom prst="rect">
                <a:avLst/>
              </a:prstGeom>
              <a:blipFill>
                <a:blip r:embed="rId4"/>
                <a:stretch>
                  <a:fillRect l="-1384"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165_1#dda571b16?vcp=1&amp;vop=1&amp;pid=70ed7c098&amp;color=0,55,96&amp;vtp=1&amp;bbb=1&amp;hb=1"/>
              <p:cNvSpPr/>
              <p:nvPr/>
            </p:nvSpPr>
            <p:spPr>
              <a:xfrm>
                <a:off x="502920" y="2809354"/>
                <a:ext cx="10570464" cy="9017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=4+2</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+16=12</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b="1" i="1">
                        <a:solidFill>
                          <a:srgbClr val="003760"/>
                        </a:solidFill>
                        <a:latin typeface="Cambria Math" pitchFamily="34" charset="0"/>
                        <a:ea typeface="Cambria Math" pitchFamily="34" charset="-122"/>
                        <a:cs typeface="Cambria Math" pitchFamily="34" charset="-120"/>
                      </a:rPr>
                      <m:t>𝒃</m:t>
                    </m:r>
                  </m:oMath>
                </a14:m>
                <a:r>
                  <a:rPr lang="en-US" altLang="zh-CN"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𝜃</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𝜃</m:t>
                    </m:r>
                    <m:r>
                      <a:rPr lang="en-US" altLang="zh-CN" b="0" i="0">
                        <a:solidFill>
                          <a:srgbClr val="003760"/>
                        </a:solidFill>
                        <a:latin typeface="Cambria Math" pitchFamily="34" charset="0"/>
                        <a:ea typeface="Cambria Math" pitchFamily="34" charset="-122"/>
                        <a:cs typeface="Cambria Math" pitchFamily="34" charset="-120"/>
                      </a:rPr>
                      <m:t>∈[0,</m:t>
                    </m:r>
                    <m:r>
                      <m:rPr>
                        <m:sty m:val="p"/>
                      </m:rPr>
                      <a:rPr lang="en-US" altLang="zh-CN" b="0" i="0">
                        <a:solidFill>
                          <a:srgbClr val="003760"/>
                        </a:solidFill>
                        <a:latin typeface="Cambria Math" pitchFamily="34" charset="0"/>
                        <a:ea typeface="Cambria Math" pitchFamily="34" charset="-122"/>
                        <a:cs typeface="Cambria Math" pitchFamily="34" charset="-120"/>
                      </a:rPr>
                      <m:t>π</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𝜃</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1" i="1">
                            <a:solidFill>
                              <a:srgbClr val="003760"/>
                            </a:solidFill>
                            <a:latin typeface="Cambria Math" pitchFamily="34" charset="0"/>
                            <a:ea typeface="Cambria Math" pitchFamily="34" charset="-122"/>
                            <a:cs typeface="Cambria Math" pitchFamily="34" charset="-120"/>
                          </a:rPr>
                          <m:t>𝒂</m:t>
                        </m:r>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𝒃</m:t>
                        </m:r>
                      </m:num>
                      <m:den>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𝒂</m:t>
                        </m:r>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𝒃</m:t>
                        </m:r>
                        <m:r>
                          <a:rPr lang="en-US" altLang="zh-CN" b="0" i="0">
                            <a:solidFill>
                              <a:srgbClr val="003760"/>
                            </a:solidFill>
                            <a:latin typeface="Cambria Math" pitchFamily="34" charset="0"/>
                            <a:ea typeface="Cambria Math" pitchFamily="34" charset="-122"/>
                            <a:cs typeface="Cambria Math" pitchFamily="34" charset="-120"/>
                          </a:rPr>
                          <m:t>|</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−4</m:t>
                        </m:r>
                      </m:num>
                      <m:den>
                        <m:r>
                          <a:rPr lang="en-US" altLang="zh-CN" b="0" i="0">
                            <a:solidFill>
                              <a:srgbClr val="003760"/>
                            </a:solidFill>
                            <a:latin typeface="Cambria Math" pitchFamily="34" charset="0"/>
                            <a:ea typeface="Cambria Math" pitchFamily="34" charset="-122"/>
                            <a:cs typeface="Cambria Math" pitchFamily="34" charset="-120"/>
                          </a:rPr>
                          <m:t>2×4</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𝜃</m:t>
                    </m:r>
                    <m:r>
                      <a:rPr lang="en-US" altLang="zh-CN" b="0" i="0">
                        <a:solidFill>
                          <a:srgbClr val="003760"/>
                        </a:solidFill>
                        <a:latin typeface="Cambria Math" pitchFamily="34" charset="0"/>
                        <a:ea typeface="Cambria Math" pitchFamily="34" charset="-122"/>
                        <a:cs typeface="Cambria Math" pitchFamily="34" charset="-120"/>
                      </a:rPr>
                      <m:t>∈[0,</m:t>
                    </m:r>
                    <m:r>
                      <m:rPr>
                        <m:sty m:val="p"/>
                      </m:rPr>
                      <a:rPr lang="en-US" altLang="zh-CN" b="0" i="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𝜃</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oMath>
                </a14:m>
                <a:r>
                  <a:rPr lang="en-US" altLang="zh-CN"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b="1" i="1">
                        <a:solidFill>
                          <a:srgbClr val="003760"/>
                        </a:solidFill>
                        <a:latin typeface="Cambria Math" pitchFamily="34" charset="0"/>
                        <a:ea typeface="Cambria Math" pitchFamily="34" charset="-122"/>
                        <a:cs typeface="Cambria Math" pitchFamily="34" charset="-120"/>
                      </a:rPr>
                      <m:t>𝒂</m:t>
                    </m:r>
                  </m:oMath>
                </a14:m>
                <a:r>
                  <a:rPr lang="en-US" altLang="zh-CN"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b="1" i="1">
                        <a:solidFill>
                          <a:srgbClr val="003760"/>
                        </a:solidFill>
                        <a:latin typeface="Cambria Math" pitchFamily="34" charset="0"/>
                        <a:ea typeface="Cambria Math" pitchFamily="34" charset="-122"/>
                        <a:cs typeface="Cambria Math" pitchFamily="34" charset="-120"/>
                      </a:rPr>
                      <m:t>𝒃</m:t>
                    </m:r>
                  </m:oMath>
                </a14:m>
                <a:r>
                  <a:rPr lang="en-US" altLang="zh-CN"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7_AN.165_1#dda571b16?vcp=1&amp;vop=1&amp;pid=70ed7c098&amp;color=0,55,96&amp;vtp=1&amp;bbb=1&amp;hb=1"/>
              <p:cNvSpPr>
                <a:spLocks noRot="1" noChangeAspect="1" noMove="1" noResize="1" noEditPoints="1" noAdjustHandles="1" noChangeArrowheads="1" noChangeShapeType="1" noTextEdit="1"/>
              </p:cNvSpPr>
              <p:nvPr/>
            </p:nvSpPr>
            <p:spPr>
              <a:xfrm>
                <a:off x="502920" y="2809354"/>
                <a:ext cx="10570464" cy="901700"/>
              </a:xfrm>
              <a:prstGeom prst="rect">
                <a:avLst/>
              </a:prstGeom>
              <a:blipFill>
                <a:blip r:embed="rId5"/>
                <a:stretch>
                  <a:fillRect l="-1384" r="-692" b="-878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BD.166_1#58febe255?vcp=1&amp;vop=1&amp;pid=70ed7c098&amp;color=0,55,96&amp;vtp=1&amp;bbb=1"/>
              <p:cNvSpPr/>
              <p:nvPr/>
            </p:nvSpPr>
            <p:spPr>
              <a:xfrm>
                <a:off x="502920" y="3711054"/>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，求实数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5" name="QO_7_BD.166_1#58febe255?vcp=1&amp;vop=1&amp;pid=70ed7c098&amp;color=0,55,96&amp;vtp=1&amp;bbb=1"/>
              <p:cNvSpPr>
                <a:spLocks noRot="1" noChangeAspect="1" noMove="1" noResize="1" noEditPoints="1" noAdjustHandles="1" noChangeArrowheads="1" noChangeShapeType="1" noTextEdit="1"/>
              </p:cNvSpPr>
              <p:nvPr/>
            </p:nvSpPr>
            <p:spPr>
              <a:xfrm>
                <a:off x="502920" y="3711054"/>
                <a:ext cx="10570464" cy="363665"/>
              </a:xfrm>
              <a:prstGeom prst="rect">
                <a:avLst/>
              </a:prstGeom>
              <a:blipFill>
                <a:blip r:embed="rId6"/>
                <a:stretch>
                  <a:fillRect l="-1384"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7_AN.167_1#58febe255?vcp=1&amp;vop=1&amp;pid=70ed7c098&amp;color=0,55,96&amp;vtp=1&amp;bbb=1&amp;hb=1"/>
              <p:cNvSpPr/>
              <p:nvPr/>
            </p:nvSpPr>
            <p:spPr>
              <a:xfrm>
                <a:off x="502920" y="4075544"/>
                <a:ext cx="10570464" cy="8382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，即</a:t>
                </a:r>
              </a:p>
              <a:p>
                <a:pPr latinLnBrk="1">
                  <a:lnSpc>
                    <a:spcPts val="33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2|</m:t>
                    </m:r>
                    <m:r>
                      <a:rPr lang="en-US" altLang="zh-CN" b="1" i="1">
                        <a:solidFill>
                          <a:srgbClr val="003760"/>
                        </a:solidFill>
                        <a:latin typeface="Cambria Math" pitchFamily="34" charset="0"/>
                        <a:ea typeface="Cambria Math" pitchFamily="34" charset="-122"/>
                        <a:cs typeface="Cambria Math" pitchFamily="34" charset="-120"/>
                      </a:rPr>
                      <m:t>𝒂</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𝑘</m:t>
                    </m:r>
                    <m:r>
                      <a:rPr lang="en-US" altLang="zh-CN" b="1" i="1">
                        <a:solidFill>
                          <a:srgbClr val="003760"/>
                        </a:solidFill>
                        <a:latin typeface="Cambria Math" pitchFamily="34" charset="0"/>
                        <a:ea typeface="Cambria Math" pitchFamily="34" charset="-122"/>
                        <a:cs typeface="Cambria Math" pitchFamily="34" charset="-120"/>
                      </a:rPr>
                      <m:t>𝒂</m:t>
                    </m:r>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𝒃</m:t>
                    </m:r>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𝒂</m:t>
                    </m:r>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𝒃</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𝒃</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=0</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8−4(2</m:t>
                    </m:r>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−1)−16</m:t>
                    </m:r>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=0</m:t>
                    </m:r>
                  </m:oMath>
                </a14:m>
                <a:r>
                  <a:rPr lang="en-US" altLang="zh-CN"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12−24</m:t>
                    </m:r>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=0</m:t>
                    </m:r>
                  </m:oMath>
                </a14:m>
                <a:r>
                  <a:rPr lang="en-US" altLang="zh-CN"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6" name="QO_7_AN.167_1#58febe255?vcp=1&amp;vop=1&amp;pid=70ed7c098&amp;color=0,55,96&amp;vtp=1&amp;bbb=1&amp;hb=1"/>
              <p:cNvSpPr>
                <a:spLocks noRot="1" noChangeAspect="1" noMove="1" noResize="1" noEditPoints="1" noAdjustHandles="1" noChangeArrowheads="1" noChangeShapeType="1" noTextEdit="1"/>
              </p:cNvSpPr>
              <p:nvPr/>
            </p:nvSpPr>
            <p:spPr>
              <a:xfrm>
                <a:off x="502920" y="4075544"/>
                <a:ext cx="10570464" cy="838200"/>
              </a:xfrm>
              <a:prstGeom prst="rect">
                <a:avLst/>
              </a:prstGeom>
              <a:blipFill>
                <a:blip r:embed="rId7"/>
                <a:stretch>
                  <a:fillRect l="-1384" b="-1021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bg/>
                                          </p:spTgt>
                                        </p:tgtEl>
                                        <p:attrNameLst>
                                          <p:attrName>style.visibility</p:attrName>
                                        </p:attrNameLst>
                                      </p:cBhvr>
                                      <p:to>
                                        <p:strVal val="visible"/>
                                      </p:to>
                                    </p:set>
                                    <p:animEffect transition="in" filter="fade">
                                      <p:cBhvr>
                                        <p:cTn id="24" dur="500"/>
                                        <p:tgtEl>
                                          <p:spTgt spid="6">
                                            <p:bg/>
                                          </p:spTgt>
                                        </p:tgtEl>
                                      </p:cBhvr>
                                    </p:animEffect>
                                    <p:anim calcmode="lin" valueType="num">
                                      <p:cBhvr>
                                        <p:cTn id="25" dur="500" fill="hold"/>
                                        <p:tgtEl>
                                          <p:spTgt spid="6">
                                            <p:bg/>
                                          </p:spTgt>
                                        </p:tgtEl>
                                        <p:attrNameLst>
                                          <p:attrName>ppt_x</p:attrName>
                                        </p:attrNameLst>
                                      </p:cBhvr>
                                      <p:tavLst>
                                        <p:tav tm="0">
                                          <p:val>
                                            <p:strVal val="#ppt_x"/>
                                          </p:val>
                                        </p:tav>
                                        <p:tav tm="100000">
                                          <p:val>
                                            <p:strVal val="#ppt_x"/>
                                          </p:val>
                                        </p:tav>
                                      </p:tavLst>
                                    </p:anim>
                                    <p:anim calcmode="lin" valueType="num">
                                      <p:cBhvr>
                                        <p:cTn id="26" dur="500" fill="hold"/>
                                        <p:tgtEl>
                                          <p:spTgt spid="6">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anim calcmode="lin" valueType="num">
                                      <p:cBhvr>
                                        <p:cTn id="3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1" end="1"/>
                                            </p:txEl>
                                          </p:spTgt>
                                        </p:tgtEl>
                                        <p:attrNameLst>
                                          <p:attrName>style.visibility</p:attrName>
                                        </p:attrNameLst>
                                      </p:cBhvr>
                                      <p:to>
                                        <p:strVal val="visible"/>
                                      </p:to>
                                    </p:set>
                                    <p:animEffect transition="in" filter="fade">
                                      <p:cBhvr>
                                        <p:cTn id="34" dur="500"/>
                                        <p:tgtEl>
                                          <p:spTgt spid="6">
                                            <p:txEl>
                                              <p:pRg st="1" end="1"/>
                                            </p:txEl>
                                          </p:spTgt>
                                        </p:tgtEl>
                                      </p:cBhvr>
                                    </p:animEffect>
                                    <p:anim calcmode="lin" valueType="num">
                                      <p:cBhvr>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F237AF-E221-0D29-440A-4062EBBC6C28}"/>
            </a:ext>
          </a:extLst>
        </p:cNvPr>
        <p:cNvGrpSpPr/>
        <p:nvPr/>
      </p:nvGrpSpPr>
      <p:grpSpPr>
        <a:xfrm>
          <a:off x="0" y="0"/>
          <a:ext cx="0" cy="0"/>
          <a:chOff x="0" y="0"/>
          <a:chExt cx="0" cy="0"/>
        </a:xfrm>
      </p:grpSpPr>
      <p:sp>
        <p:nvSpPr>
          <p:cNvPr id="20" name="C_1#目录1:a99171fd4?lid=56aba0f20&amp;cid=56aba0f20&amp;vtp=1&amp;bbb=1">
            <a:hlinkClick r:id="rId3" action="ppaction://hlinksldjump"/>
          </p:cNvPr>
          <p:cNvSpPr/>
          <p:nvPr/>
        </p:nvSpPr>
        <p:spPr>
          <a:xfrm>
            <a:off x="6787896" y="2212087"/>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题型1</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平面向量的数量积</a:t>
            </a:r>
            <a:endParaRPr lang="en-US" altLang="zh-CN" sz="2000" dirty="0"/>
          </a:p>
        </p:txBody>
      </p:sp>
      <p:sp>
        <p:nvSpPr>
          <p:cNvPr id="21" name="C_1#目录1:a99171fd4?lid=fcfe8c4e8&amp;cid=fcfe8c4e8&amp;vtp=1&amp;bbb=1">
            <a:hlinkClick r:id="rId4" action="ppaction://hlinksldjump"/>
          </p:cNvPr>
          <p:cNvSpPr/>
          <p:nvPr/>
        </p:nvSpPr>
        <p:spPr>
          <a:xfrm>
            <a:off x="6787896" y="2538984"/>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题型2</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向量的投影的数量</a:t>
            </a:r>
            <a:endParaRPr lang="en-US" altLang="zh-CN" sz="2000" dirty="0"/>
          </a:p>
        </p:txBody>
      </p:sp>
      <p:sp>
        <p:nvSpPr>
          <p:cNvPr id="22" name="C_1#目录1:a99171fd4?lid=26dc848a8&amp;cid=26dc848a8&amp;vtp=1&amp;bbb=1">
            <a:hlinkClick r:id="rId5" action="ppaction://hlinksldjump"/>
          </p:cNvPr>
          <p:cNvSpPr/>
          <p:nvPr/>
        </p:nvSpPr>
        <p:spPr>
          <a:xfrm>
            <a:off x="6787896" y="2856739"/>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题型3</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向量垂直问题</a:t>
            </a:r>
            <a:endParaRPr lang="en-US" altLang="zh-CN" sz="2000" dirty="0"/>
          </a:p>
        </p:txBody>
      </p:sp>
      <p:sp>
        <p:nvSpPr>
          <p:cNvPr id="23" name="C_1#目录1:a99171fd4?lid=a2c50f93e&amp;cid=a2c50f93e&amp;vtp=1&amp;bbb=1">
            <a:hlinkClick r:id="rId6" action="ppaction://hlinksldjump"/>
          </p:cNvPr>
          <p:cNvSpPr/>
          <p:nvPr/>
        </p:nvSpPr>
        <p:spPr>
          <a:xfrm>
            <a:off x="6787896" y="3183636"/>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题型4</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利用平面向量数量积求向量的夹角</a:t>
            </a:r>
            <a:endParaRPr lang="en-US" altLang="zh-CN" sz="2000" dirty="0"/>
          </a:p>
        </p:txBody>
      </p:sp>
      <p:sp>
        <p:nvSpPr>
          <p:cNvPr id="24" name="C_1#目录1:a99171fd4?lid=3bc806611&amp;cid=3bc806611&amp;vtp=1&amp;bbb=1">
            <a:hlinkClick r:id="rId7" action="ppaction://hlinksldjump"/>
          </p:cNvPr>
          <p:cNvSpPr/>
          <p:nvPr/>
        </p:nvSpPr>
        <p:spPr>
          <a:xfrm>
            <a:off x="6787896" y="3501390"/>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题型5</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利用平面向量数量积求向量的模</a:t>
            </a:r>
            <a:endParaRPr lang="en-US" altLang="zh-CN" sz="2000" dirty="0"/>
          </a:p>
        </p:txBody>
      </p:sp>
      <p:sp>
        <p:nvSpPr>
          <p:cNvPr id="25" name="C_1#目录1:a99171fd4?lid=4756bdf1a&amp;cid=4756bdf1a&amp;vtp=1&amp;bbb=1">
            <a:hlinkClick r:id="rId8" action="ppaction://hlinksldjump"/>
          </p:cNvPr>
          <p:cNvSpPr/>
          <p:nvPr/>
        </p:nvSpPr>
        <p:spPr>
          <a:xfrm>
            <a:off x="6787896" y="3828289"/>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题型6</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利用平面向量数量积判断三角形的形状</a:t>
            </a:r>
            <a:endParaRPr lang="en-US" altLang="zh-CN" sz="2000" dirty="0"/>
          </a:p>
        </p:txBody>
      </p:sp>
      <p:sp>
        <p:nvSpPr>
          <p:cNvPr id="26" name="C_1#目录1:a99171fd4?lid=7da1cfd18&amp;cid=7da1cfd18&amp;vtp=1&amp;bbb=1">
            <a:hlinkClick r:id="rId9" action="ppaction://hlinksldjump"/>
          </p:cNvPr>
          <p:cNvSpPr/>
          <p:nvPr/>
        </p:nvSpPr>
        <p:spPr>
          <a:xfrm>
            <a:off x="6787896" y="4146042"/>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题型7</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利用平面向量数量积求参数</a:t>
            </a:r>
            <a:endParaRPr lang="en-US" altLang="zh-CN" sz="2000" dirty="0"/>
          </a:p>
        </p:txBody>
      </p:sp>
      <p:sp>
        <p:nvSpPr>
          <p:cNvPr id="27" name="C_1#目录1:a99171fd4?lid=da185f68f&amp;cid=da185f68f&amp;vtp=1&amp;bbb=1">
            <a:hlinkClick r:id="rId10" action="ppaction://hlinksldjump"/>
          </p:cNvPr>
          <p:cNvSpPr/>
          <p:nvPr/>
        </p:nvSpPr>
        <p:spPr>
          <a:xfrm>
            <a:off x="6787896" y="4463797"/>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题型8</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利用平面向量数量积求最值或取值范围</a:t>
            </a:r>
            <a:endParaRPr lang="en-US" altLang="zh-CN" sz="2000" dirty="0"/>
          </a:p>
        </p:txBody>
      </p:sp>
      <p:sp>
        <p:nvSpPr>
          <p:cNvPr id="28" name="C_1#目录1:a99171fd4?lid=548e03941&amp;cid=548e03941&amp;vtp=1&amp;bbb=1">
            <a:hlinkClick r:id="rId11" action="ppaction://hlinksldjump"/>
          </p:cNvPr>
          <p:cNvSpPr/>
          <p:nvPr/>
        </p:nvSpPr>
        <p:spPr>
          <a:xfrm>
            <a:off x="6787896" y="4790693"/>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题型9</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极化恒等式的应用</a:t>
            </a:r>
            <a:endParaRPr lang="en-US" altLang="zh-CN" sz="2000" dirty="0"/>
          </a:p>
        </p:txBody>
      </p:sp>
    </p:spTree>
    <p:extLst>
      <p:ext uri="{BB962C8B-B14F-4D97-AF65-F5344CB8AC3E}">
        <p14:creationId xmlns:p14="http://schemas.microsoft.com/office/powerpoint/2010/main" val="1471410347"/>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C_5_BD#7726146d7?vcp=1&amp;pid=1091cbabb&amp;color=0,55,96&amp;vtp=1&amp;bt=1&amp;bbb=1"/>
          <p:cNvSpPr/>
          <p:nvPr/>
        </p:nvSpPr>
        <p:spPr>
          <a:xfrm>
            <a:off x="502920" y="792000"/>
            <a:ext cx="10570464"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B组</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应考能力</a:t>
            </a:r>
            <a:endParaRPr lang="en-US" altLang="zh-CN" sz="2200" dirty="0">
              <a:solidFill>
                <a:srgbClr val="003760"/>
              </a:solidFill>
            </a:endParaRPr>
          </a:p>
        </p:txBody>
      </p:sp>
      <mc:AlternateContent xmlns:mc="http://schemas.openxmlformats.org/markup-compatibility/2006" xmlns:a14="http://schemas.microsoft.com/office/drawing/2010/main">
        <mc:Choice Requires="a14">
          <p:sp>
            <p:nvSpPr>
              <p:cNvPr id="3" name="QC_6_BD.168_1#4301d3834?vaa=1&amp;vcp=1&amp;vop=1&amp;pid=7726146d7&amp;color=0,55,96&amp;vtp=1&amp;bbb=1"/>
              <p:cNvSpPr/>
              <p:nvPr/>
            </p:nvSpPr>
            <p:spPr>
              <a:xfrm>
                <a:off x="502920" y="1281341"/>
                <a:ext cx="10570464" cy="401447"/>
              </a:xfrm>
              <a:prstGeom prst="rect">
                <a:avLst/>
              </a:prstGeom>
              <a:noFill/>
              <a:ln/>
            </p:spPr>
            <p:txBody>
              <a:bodyPr wrap="none" lIns="0" tIns="0" rIns="0" bIns="0" rtlCol="0" anchor="t"/>
              <a:lstStyle/>
              <a:p>
                <a:pPr algn="l" latinLnBrk="1">
                  <a:lnSpc>
                    <a:spcPts val="3600"/>
                  </a:lnSpc>
                </a:pPr>
                <a:r>
                  <a:rPr lang="en-US" altLang="zh-CN" sz="1800" b="1" i="0" dirty="0">
                    <a:solidFill>
                      <a:srgbClr val="003760"/>
                    </a:solidFill>
                    <a:latin typeface="Times New Roman" pitchFamily="34" charset="0"/>
                    <a:ea typeface="微软雅黑" pitchFamily="34" charset="-122"/>
                    <a:cs typeface="Times New Roman" pitchFamily="34" charset="-120"/>
                  </a:rPr>
                  <a:t>8.</a:t>
                </a:r>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中，若</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𝑂𝐴</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𝑂𝐴</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是</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3" name="QC_6_BD.168_1#4301d3834?vaa=1&amp;vcp=1&amp;vop=1&amp;pid=7726146d7&amp;color=0,55,96&amp;vtp=1&amp;bbb=1"/>
              <p:cNvSpPr>
                <a:spLocks noRot="1" noChangeAspect="1" noMove="1" noResize="1" noEditPoints="1" noAdjustHandles="1" noChangeArrowheads="1" noChangeShapeType="1" noTextEdit="1"/>
              </p:cNvSpPr>
              <p:nvPr/>
            </p:nvSpPr>
            <p:spPr>
              <a:xfrm>
                <a:off x="502920" y="1281341"/>
                <a:ext cx="10570464" cy="401447"/>
              </a:xfrm>
              <a:prstGeom prst="rect">
                <a:avLst/>
              </a:prstGeom>
              <a:blipFill>
                <a:blip r:embed="rId3"/>
                <a:stretch>
                  <a:fillRect l="-1384" b="-34848"/>
                </a:stretch>
              </a:blipFill>
              <a:ln/>
            </p:spPr>
            <p:txBody>
              <a:bodyPr/>
              <a:lstStyle/>
              <a:p>
                <a:r>
                  <a:rPr lang="zh-CN" altLang="en-US">
                    <a:noFill/>
                  </a:rPr>
                  <a:t> </a:t>
                </a:r>
              </a:p>
            </p:txBody>
          </p:sp>
        </mc:Fallback>
      </mc:AlternateContent>
      <p:sp>
        <p:nvSpPr>
          <p:cNvPr id="4" name="QC_6_AN.170_1#4301d3834.bracket?vaa=1&amp;vcp=1&amp;vop=1&amp;pid=7726146d7&amp;color=0,55,96&amp;vpa=30&amp;vtp=1"/>
          <p:cNvSpPr/>
          <p:nvPr/>
        </p:nvSpPr>
        <p:spPr>
          <a:xfrm>
            <a:off x="7086854" y="1410680"/>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p:sp>
        <p:nvSpPr>
          <p:cNvPr id="5" name="QC_6_BD.168_2#4301d3834.choices?vaa=1&amp;vcp=1&amp;vop=1&amp;pid=7726146d7&amp;color=0,55,96&amp;vtp=1&amp;bbb=1"/>
          <p:cNvSpPr/>
          <p:nvPr/>
        </p:nvSpPr>
        <p:spPr>
          <a:xfrm>
            <a:off x="502920" y="1687286"/>
            <a:ext cx="10570464" cy="360680"/>
          </a:xfrm>
          <a:prstGeom prst="rect">
            <a:avLst/>
          </a:prstGeom>
          <a:noFill/>
          <a:ln/>
        </p:spPr>
        <p:txBody>
          <a:bodyPr wrap="none" lIns="0" tIns="0" rIns="0" bIns="0" rtlCol="0" anchor="t"/>
          <a:lstStyle/>
          <a:p>
            <a:pPr latinLnBrk="1">
              <a:lnSpc>
                <a:spcPts val="3200"/>
              </a:lnSpc>
              <a:tabLst>
                <a:tab pos="2709291" algn="l"/>
                <a:tab pos="5393182" algn="l"/>
                <a:tab pos="80770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外心</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内心</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重心</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垂心</a:t>
            </a:r>
            <a:endParaRPr lang="en-US" altLang="zh-CN" sz="1800" dirty="0">
              <a:solidFill>
                <a:srgbClr val="003760"/>
              </a:solidFill>
            </a:endParaRPr>
          </a:p>
        </p:txBody>
      </p:sp>
      <mc:AlternateContent xmlns:mc="http://schemas.openxmlformats.org/markup-compatibility/2006" xmlns:a14="http://schemas.microsoft.com/office/drawing/2010/main">
        <mc:Choice Requires="a14">
          <p:sp>
            <p:nvSpPr>
              <p:cNvPr id="6" name="QC_6_AS.169_1#4301d3834?vaa=1&amp;vcp=1&amp;vop=1&amp;pid=7726146d7&amp;color=0,55,96&amp;vtp=1&amp;bbb=1"/>
              <p:cNvSpPr/>
              <p:nvPr/>
            </p:nvSpPr>
            <p:spPr>
              <a:xfrm>
                <a:off x="502920" y="2051776"/>
                <a:ext cx="10570464" cy="1341247"/>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𝑂𝐴</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𝑂𝐶</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𝑂𝐴</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𝑂𝐶</m:t>
                        </m:r>
                      </m:e>
                    </m:acc>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7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𝐶𝐴</m:t>
                        </m:r>
                      </m:e>
                    </m:acc>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𝑂𝐵</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600"/>
                  </a:lnSpc>
                </a:pPr>
                <a:r>
                  <a:rPr lang="en-US" altLang="zh-CN" b="0" i="0">
                    <a:solidFill>
                      <a:srgbClr val="003760"/>
                    </a:solidFill>
                    <a:latin typeface="Times New Roman" pitchFamily="34" charset="0"/>
                    <a:ea typeface="微软雅黑" pitchFamily="34" charset="-122"/>
                    <a:cs typeface="Times New Roman" pitchFamily="34" charset="-120"/>
                  </a:rPr>
                  <a:t>同</a:t>
                </a:r>
                <a:r>
                  <a:rPr lang="en-US" altLang="zh-CN" sz="1800" b="0" i="0">
                    <a:solidFill>
                      <a:srgbClr val="003760"/>
                    </a:solidFill>
                    <a:latin typeface="Times New Roman" pitchFamily="34" charset="0"/>
                    <a:ea typeface="微软雅黑" pitchFamily="34" charset="-122"/>
                    <a:cs typeface="Times New Roman" pitchFamily="34" charset="-120"/>
                  </a:rPr>
                  <a:t>理由</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𝑂𝐴</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𝑂𝐶</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𝑂𝐴</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是</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的三条高所在直线的交点．故选D．</a:t>
                </a:r>
                <a:endParaRPr lang="en-US" altLang="zh-CN" sz="1800" dirty="0">
                  <a:solidFill>
                    <a:srgbClr val="003760"/>
                  </a:solidFill>
                </a:endParaRPr>
              </a:p>
            </p:txBody>
          </p:sp>
        </mc:Choice>
        <mc:Fallback xmlns="">
          <p:sp>
            <p:nvSpPr>
              <p:cNvPr id="6" name="QC_6_AS.169_1#4301d3834?vaa=1&amp;vcp=1&amp;vop=1&amp;pid=7726146d7&amp;color=0,55,96&amp;vtp=1&amp;bbb=1"/>
              <p:cNvSpPr>
                <a:spLocks noRot="1" noChangeAspect="1" noMove="1" noResize="1" noEditPoints="1" noAdjustHandles="1" noChangeArrowheads="1" noChangeShapeType="1" noTextEdit="1"/>
              </p:cNvSpPr>
              <p:nvPr/>
            </p:nvSpPr>
            <p:spPr>
              <a:xfrm>
                <a:off x="502920" y="2051776"/>
                <a:ext cx="10570464" cy="1341247"/>
              </a:xfrm>
              <a:prstGeom prst="rect">
                <a:avLst/>
              </a:prstGeom>
              <a:blipFill>
                <a:blip r:embed="rId4"/>
                <a:stretch>
                  <a:fillRect l="-1384" b="-1000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bg/>
                                          </p:spTgt>
                                        </p:tgtEl>
                                        <p:attrNameLst>
                                          <p:attrName>style.visibility</p:attrName>
                                        </p:attrNameLst>
                                      </p:cBhvr>
                                      <p:to>
                                        <p:strVal val="visible"/>
                                      </p:to>
                                    </p:set>
                                    <p:animEffect transition="in" filter="fade">
                                      <p:cBhvr>
                                        <p:cTn id="29" dur="500"/>
                                        <p:tgtEl>
                                          <p:spTgt spid="4">
                                            <p:bg/>
                                          </p:spTgt>
                                        </p:tgtEl>
                                      </p:cBhvr>
                                    </p:animEffect>
                                    <p:anim calcmode="lin" valueType="num">
                                      <p:cBhvr>
                                        <p:cTn id="30" dur="500" fill="hold"/>
                                        <p:tgtEl>
                                          <p:spTgt spid="4">
                                            <p:bg/>
                                          </p:spTgt>
                                        </p:tgtEl>
                                        <p:attrNameLst>
                                          <p:attrName>ppt_x</p:attrName>
                                        </p:attrNameLst>
                                      </p:cBhvr>
                                      <p:tavLst>
                                        <p:tav tm="0">
                                          <p:val>
                                            <p:strVal val="#ppt_x"/>
                                          </p:val>
                                        </p:tav>
                                        <p:tav tm="100000">
                                          <p:val>
                                            <p:strVal val="#ppt_x"/>
                                          </p:val>
                                        </p:tav>
                                      </p:tavLst>
                                    </p:anim>
                                    <p:anim calcmode="lin" valueType="num">
                                      <p:cBhvr>
                                        <p:cTn id="31" dur="500" fill="hold"/>
                                        <p:tgtEl>
                                          <p:spTgt spid="4">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anim calcmode="lin" valueType="num">
                                      <p:cBhvr>
                                        <p:cTn id="3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72_1#fc9e05a14?vaa=1&amp;vcp=1&amp;vop=1&amp;pid=7726146d7&amp;color=0,55,96&amp;vtp=1&amp;bt=1&amp;bbb=1&amp;hb=1"/>
              <p:cNvSpPr/>
              <p:nvPr/>
            </p:nvSpPr>
            <p:spPr>
              <a:xfrm>
                <a:off x="502920" y="1678292"/>
                <a:ext cx="10570464" cy="909955"/>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9.</a:t>
                </a:r>
                <a:r>
                  <a:rPr lang="en-US" altLang="zh-CN" sz="1800" b="0" i="0" dirty="0">
                    <a:solidFill>
                      <a:srgbClr val="003760"/>
                    </a:solidFill>
                    <a:latin typeface="仿宋" pitchFamily="34" charset="0"/>
                    <a:ea typeface="仿宋" pitchFamily="34" charset="-122"/>
                    <a:cs typeface="仿宋" pitchFamily="34" charset="-120"/>
                  </a:rPr>
                  <a:t>[福建福州2025高一月考]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是夹角为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的两个单位向量，则</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=−3</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的夹角</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为(</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172_1#fc9e05a14?vaa=1&amp;vcp=1&amp;vop=1&amp;pid=7726146d7&amp;color=0,55,96&amp;vtp=1&amp;bt=1&amp;bbb=1&amp;hb=1"/>
              <p:cNvSpPr>
                <a:spLocks noRot="1" noChangeAspect="1" noMove="1" noResize="1" noEditPoints="1" noAdjustHandles="1" noChangeArrowheads="1" noChangeShapeType="1" noTextEdit="1"/>
              </p:cNvSpPr>
              <p:nvPr/>
            </p:nvSpPr>
            <p:spPr>
              <a:xfrm>
                <a:off x="502920" y="1678292"/>
                <a:ext cx="10570464" cy="909955"/>
              </a:xfrm>
              <a:prstGeom prst="rect">
                <a:avLst/>
              </a:prstGeom>
              <a:blipFill>
                <a:blip r:embed="rId3"/>
                <a:stretch>
                  <a:fillRect l="-1384" r="-173" b="-15333"/>
                </a:stretch>
              </a:blipFill>
              <a:ln/>
            </p:spPr>
            <p:txBody>
              <a:bodyPr/>
              <a:lstStyle/>
              <a:p>
                <a:r>
                  <a:rPr lang="zh-CN" altLang="en-US">
                    <a:noFill/>
                  </a:rPr>
                  <a:t> </a:t>
                </a:r>
              </a:p>
            </p:txBody>
          </p:sp>
        </mc:Fallback>
      </mc:AlternateContent>
      <p:sp>
        <p:nvSpPr>
          <p:cNvPr id="3" name="QC_6_AN.174_1#fc9e05a14.bracket?vaa=1&amp;vcp=1&amp;vop=1&amp;pid=7726146d7&amp;color=0,55,96&amp;vpa=31&amp;vtp=1"/>
          <p:cNvSpPr/>
          <p:nvPr/>
        </p:nvSpPr>
        <p:spPr>
          <a:xfrm>
            <a:off x="893445" y="2307831"/>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72_2#fc9e05a14.choices?vaa=1&amp;vcp=1&amp;vop=1&amp;pid=7726146d7&amp;color=0,55,96&amp;vtp=1&amp;bbb=1"/>
              <p:cNvSpPr/>
              <p:nvPr/>
            </p:nvSpPr>
            <p:spPr>
              <a:xfrm>
                <a:off x="502920" y="2589263"/>
                <a:ext cx="10570464" cy="536575"/>
              </a:xfrm>
              <a:prstGeom prst="rect">
                <a:avLst/>
              </a:prstGeom>
              <a:noFill/>
              <a:ln/>
            </p:spPr>
            <p:txBody>
              <a:bodyPr wrap="none" lIns="0" tIns="0" rIns="0" bIns="0" rtlCol="0" anchor="t"/>
              <a:lstStyle/>
              <a:p>
                <a:pPr latinLnBrk="1">
                  <a:lnSpc>
                    <a:spcPts val="4600"/>
                  </a:lnSpc>
                  <a:tabLst>
                    <a:tab pos="2658491" algn="l"/>
                    <a:tab pos="5291582" algn="l"/>
                    <a:tab pos="80262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72_2#fc9e05a14.choices?vaa=1&amp;vcp=1&amp;vop=1&amp;pid=7726146d7&amp;color=0,55,96&amp;vtp=1&amp;bbb=1"/>
              <p:cNvSpPr>
                <a:spLocks noRot="1" noChangeAspect="1" noMove="1" noResize="1" noEditPoints="1" noAdjustHandles="1" noChangeArrowheads="1" noChangeShapeType="1" noTextEdit="1"/>
              </p:cNvSpPr>
              <p:nvPr/>
            </p:nvSpPr>
            <p:spPr>
              <a:xfrm>
                <a:off x="502920" y="2589263"/>
                <a:ext cx="10570464" cy="536575"/>
              </a:xfrm>
              <a:prstGeom prst="rect">
                <a:avLst/>
              </a:prstGeom>
              <a:blipFill>
                <a:blip r:embed="rId4"/>
                <a:stretch>
                  <a:fillRect l="-1384" b="-147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73_1#fc9e05a14?vaa=1&amp;vcp=1&amp;vop=1&amp;pid=7726146d7&amp;color=0,55,96&amp;vtp=1&amp;bbb=1&amp;hb=1"/>
              <p:cNvSpPr/>
              <p:nvPr/>
            </p:nvSpPr>
            <p:spPr>
              <a:xfrm>
                <a:off x="502920" y="3130791"/>
                <a:ext cx="10570464" cy="2120900"/>
              </a:xfrm>
              <a:prstGeom prst="rect">
                <a:avLst/>
              </a:prstGeom>
              <a:noFill/>
              <a:ln/>
            </p:spPr>
            <p:txBody>
              <a:bodyPr wrap="none" lIns="0" tIns="0" rIns="0" bIns="0" rtlCol="0" anchor="t"/>
              <a:lstStyle/>
              <a:p>
                <a:pPr algn="l" latinLnBrk="1">
                  <a:lnSpc>
                    <a:spcPts val="4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由题意可得</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=1×1×</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，故</a:t>
                </a:r>
              </a:p>
              <a:p>
                <a:pPr latinLnBrk="1">
                  <a:lnSpc>
                    <a:spcPts val="4000"/>
                  </a:lnSpc>
                </a:pP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)⋅(−3</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)=−6</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smtClean="0">
                        <a:solidFill>
                          <a:srgbClr val="003760"/>
                        </a:solidFill>
                        <a:latin typeface="Cambria Math" pitchFamily="34" charset="0"/>
                        <a:ea typeface="Cambria Math" pitchFamily="34" charset="-122"/>
                        <a:cs typeface="Cambria Math" pitchFamily="34" charset="-120"/>
                      </a:rPr>
                      <m:t>=−6+</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+2=−</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40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4</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a:solidFill>
                              <a:srgbClr val="003760"/>
                            </a:solidFill>
                            <a:latin typeface="Cambria Math" pitchFamily="34" charset="0"/>
                            <a:ea typeface="Cambria Math" pitchFamily="34" charset="-122"/>
                            <a:cs typeface="Cambria Math" pitchFamily="34" charset="-120"/>
                          </a:rPr>
                          <m:t>+4</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up>
                            <m:r>
                              <a:rPr lang="en-US" altLang="zh-CN" sz="1800" b="0" i="0">
                                <a:solidFill>
                                  <a:srgbClr val="003760"/>
                                </a:solidFill>
                                <a:latin typeface="Cambria Math" pitchFamily="34" charset="0"/>
                                <a:ea typeface="Cambria Math" pitchFamily="34" charset="-122"/>
                                <a:cs typeface="Cambria Math" pitchFamily="34" charset="-120"/>
                              </a:rPr>
                              <m:t>2</m:t>
                            </m:r>
                          </m:sup>
                        </m:sSubSup>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7</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9</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a:solidFill>
                              <a:srgbClr val="003760"/>
                            </a:solidFill>
                            <a:latin typeface="Cambria Math" pitchFamily="34" charset="0"/>
                            <a:ea typeface="Cambria Math" pitchFamily="34" charset="-122"/>
                            <a:cs typeface="Cambria Math" pitchFamily="34" charset="-120"/>
                          </a:rPr>
                          <m:t>−12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+4</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1" i="1">
                                <a:solidFill>
                                  <a:srgbClr val="003760"/>
                                </a:solidFill>
                                <a:latin typeface="Cambria Math" pitchFamily="34" charset="0"/>
                                <a:ea typeface="Cambria Math" pitchFamily="34" charset="-122"/>
                                <a:cs typeface="Cambria Math" pitchFamily="34" charset="-120"/>
                              </a:rPr>
                              <m:t>𝒆</m:t>
                            </m:r>
                          </m:e>
                          <m:sub>
                            <m:r>
                              <a:rPr lang="en-US" altLang="zh-CN" sz="1800" b="0" i="0">
                                <a:solidFill>
                                  <a:srgbClr val="003760"/>
                                </a:solidFill>
                                <a:latin typeface="Cambria Math" pitchFamily="34" charset="0"/>
                                <a:ea typeface="Cambria Math" pitchFamily="34" charset="-122"/>
                                <a:cs typeface="Cambria Math" pitchFamily="34" charset="-120"/>
                              </a:rPr>
                              <m:t>2</m:t>
                            </m:r>
                          </m:sub>
                          <m:sup>
                            <m:r>
                              <a:rPr lang="en-US" altLang="zh-CN" sz="1800" b="0" i="0">
                                <a:solidFill>
                                  <a:srgbClr val="003760"/>
                                </a:solidFill>
                                <a:latin typeface="Cambria Math" pitchFamily="34" charset="0"/>
                                <a:ea typeface="Cambria Math" pitchFamily="34" charset="-122"/>
                                <a:cs typeface="Cambria Math" pitchFamily="34" charset="-120"/>
                              </a:rPr>
                              <m:t>2</m:t>
                            </m:r>
                          </m:sup>
                        </m:sSubSup>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7</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4700"/>
                  </a:lnSpc>
                </a:pPr>
                <a:r>
                  <a:rPr lang="en-US" altLang="zh-CN" b="0" i="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𝒂</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1" i="1">
                            <a:solidFill>
                              <a:srgbClr val="003760"/>
                            </a:solidFill>
                            <a:latin typeface="Cambria Math" pitchFamily="34" charset="0"/>
                            <a:ea typeface="Cambria Math" pitchFamily="34" charset="-122"/>
                            <a:cs typeface="Cambria Math" pitchFamily="34" charset="-120"/>
                          </a:rPr>
                          <m:t>𝒂</m:t>
                        </m:r>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𝒃</m:t>
                        </m:r>
                      </m:num>
                      <m:den>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𝒂</m:t>
                        </m:r>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𝒃</m:t>
                        </m:r>
                        <m:r>
                          <a:rPr lang="en-US" altLang="zh-CN" b="0" i="0">
                            <a:solidFill>
                              <a:srgbClr val="003760"/>
                            </a:solidFill>
                            <a:latin typeface="Cambria Math" pitchFamily="34" charset="0"/>
                            <a:ea typeface="Cambria Math" pitchFamily="34" charset="-122"/>
                            <a:cs typeface="Cambria Math" pitchFamily="34" charset="-120"/>
                          </a:rPr>
                          <m:t>|</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7</m:t>
                            </m:r>
                          </m:num>
                          <m:den>
                            <m:r>
                              <a:rPr lang="en-US" altLang="zh-CN" b="0" i="0">
                                <a:solidFill>
                                  <a:srgbClr val="003760"/>
                                </a:solidFill>
                                <a:latin typeface="Cambria Math" pitchFamily="34" charset="0"/>
                                <a:ea typeface="Cambria Math" pitchFamily="34" charset="-122"/>
                                <a:cs typeface="Cambria Math" pitchFamily="34" charset="-120"/>
                              </a:rPr>
                              <m:t>2</m:t>
                            </m:r>
                          </m:den>
                        </m:f>
                      </m:num>
                      <m:den>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7</m:t>
                            </m:r>
                          </m:e>
                        </m:rad>
                        <m:r>
                          <a:rPr lang="en-US" altLang="zh-CN" b="0" i="0">
                            <a:solidFill>
                              <a:srgbClr val="003760"/>
                            </a:solidFill>
                            <a:latin typeface="Cambria Math" pitchFamily="34" charset="0"/>
                            <a:ea typeface="Cambria Math" pitchFamily="34" charset="-122"/>
                            <a:cs typeface="Cambria Math" pitchFamily="34" charset="-120"/>
                          </a:rPr>
                          <m:t>×</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7</m:t>
                            </m:r>
                          </m:e>
                        </m:rad>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.由于</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𝒂</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⟩∈[0,</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𝒂</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1" smtClean="0">
                        <a:solidFill>
                          <a:srgbClr val="003760"/>
                        </a:solidFill>
                        <a:latin typeface="Cambria Math" pitchFamily="34" charset="0"/>
                        <a:ea typeface="Cambria Math" pitchFamily="34" charset="-122"/>
                        <a:cs typeface="Cambria Math" pitchFamily="34" charset="-120"/>
                      </a:rPr>
                      <m:t>𝒃</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，故选C.</a:t>
                </a:r>
                <a:endParaRPr lang="en-US" altLang="zh-CN" dirty="0">
                  <a:solidFill>
                    <a:srgbClr val="003760"/>
                  </a:solidFill>
                </a:endParaRPr>
              </a:p>
            </p:txBody>
          </p:sp>
        </mc:Choice>
        <mc:Fallback xmlns="">
          <p:sp>
            <p:nvSpPr>
              <p:cNvPr id="5" name="QC_6_AS.173_1#fc9e05a14?vaa=1&amp;vcp=1&amp;vop=1&amp;pid=7726146d7&amp;color=0,55,96&amp;vtp=1&amp;bbb=1&amp;hb=1"/>
              <p:cNvSpPr>
                <a:spLocks noRot="1" noChangeAspect="1" noMove="1" noResize="1" noEditPoints="1" noAdjustHandles="1" noChangeArrowheads="1" noChangeShapeType="1" noTextEdit="1"/>
              </p:cNvSpPr>
              <p:nvPr/>
            </p:nvSpPr>
            <p:spPr>
              <a:xfrm>
                <a:off x="502920" y="3130791"/>
                <a:ext cx="10570464" cy="2120900"/>
              </a:xfrm>
              <a:prstGeom prst="rect">
                <a:avLst/>
              </a:prstGeom>
              <a:blipFill>
                <a:blip r:embed="rId5"/>
                <a:stretch>
                  <a:fillRect l="-1384" r="-2537" b="-230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pic>
        <p:nvPicPr>
          <p:cNvPr id="2" name="QC_6_BD.176_1#a1d8129d6?htil=3&amp;vaa=1&amp;vcp=1&amp;vop=1&amp;pid=7726146d7&amp;color=0,55,96&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454972" y="1562626"/>
            <a:ext cx="1527048" cy="12344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6_BD.176_2#a1d8129d6?htil=3&amp;vaa=1&amp;vcp=1&amp;vop=1&amp;pid=7726146d7&amp;color=0,55,96&amp;vtp=1&amp;bt=1&amp;bbb=1&amp;hb=1&amp;hs=1"/>
              <p:cNvSpPr/>
              <p:nvPr/>
            </p:nvSpPr>
            <p:spPr>
              <a:xfrm>
                <a:off x="502920" y="1498619"/>
                <a:ext cx="8906256"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10.</a:t>
                </a:r>
                <a:r>
                  <a:rPr lang="en-US" altLang="zh-CN" sz="1800" b="0" i="0" dirty="0">
                    <a:solidFill>
                      <a:srgbClr val="003760"/>
                    </a:solidFill>
                    <a:latin typeface="仿宋" pitchFamily="34" charset="0"/>
                    <a:ea typeface="仿宋" pitchFamily="34" charset="-122"/>
                    <a:cs typeface="仿宋" pitchFamily="34" charset="-120"/>
                  </a:rPr>
                  <a:t>[北京东城区2024高一期中]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如图所示，</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是边长为2的正三角形，以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的中点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为圆心</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为直径在</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外侧作半圆弧</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在圆弧上运动，则</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𝐴𝑃</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的取值范围</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为(</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3" name="QC_6_BD.176_2#a1d8129d6?htil=3&amp;vaa=1&amp;vcp=1&amp;vop=1&amp;pid=7726146d7&amp;color=0,55,96&amp;vtp=1&amp;bt=1&amp;bbb=1&amp;hb=1&amp;hs=1"/>
              <p:cNvSpPr>
                <a:spLocks noRot="1" noChangeAspect="1" noMove="1" noResize="1" noEditPoints="1" noAdjustHandles="1" noChangeArrowheads="1" noChangeShapeType="1" noTextEdit="1"/>
              </p:cNvSpPr>
              <p:nvPr/>
            </p:nvSpPr>
            <p:spPr>
              <a:xfrm>
                <a:off x="502920" y="1498619"/>
                <a:ext cx="8906256" cy="1189355"/>
              </a:xfrm>
              <a:prstGeom prst="rect">
                <a:avLst/>
              </a:prstGeom>
              <a:blipFill>
                <a:blip r:embed="rId4"/>
                <a:stretch>
                  <a:fillRect l="-1643" r="-684" b="-11795"/>
                </a:stretch>
              </a:blipFill>
              <a:ln/>
            </p:spPr>
            <p:txBody>
              <a:bodyPr/>
              <a:lstStyle/>
              <a:p>
                <a:r>
                  <a:rPr lang="zh-CN" altLang="en-US">
                    <a:noFill/>
                  </a:rPr>
                  <a:t> </a:t>
                </a:r>
              </a:p>
            </p:txBody>
          </p:sp>
        </mc:Fallback>
      </mc:AlternateContent>
      <p:sp>
        <p:nvSpPr>
          <p:cNvPr id="4" name="QC_6_AN.178_1#a1d8129d6.bracket?vaa=1&amp;vcp=1&amp;vop=1&amp;pid=7726146d7&amp;color=0,55,96&amp;vpa=32&amp;vtp=1"/>
          <p:cNvSpPr/>
          <p:nvPr/>
        </p:nvSpPr>
        <p:spPr>
          <a:xfrm>
            <a:off x="893445" y="2408954"/>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176_3#a1d8129d6.choices?htil=3&amp;vaa=1&amp;vcp=1&amp;vop=1&amp;pid=7726146d7&amp;color=0,55,96&amp;vtp=1&amp;bbb=1&amp;hs=1"/>
              <p:cNvSpPr/>
              <p:nvPr/>
            </p:nvSpPr>
            <p:spPr>
              <a:xfrm>
                <a:off x="502920" y="2700038"/>
                <a:ext cx="8906256" cy="386525"/>
              </a:xfrm>
              <a:prstGeom prst="rect">
                <a:avLst/>
              </a:prstGeom>
              <a:noFill/>
              <a:ln/>
            </p:spPr>
            <p:txBody>
              <a:bodyPr wrap="none" lIns="0" tIns="0" rIns="0" bIns="0" rtlCol="0" anchor="t"/>
              <a:lstStyle/>
              <a:p>
                <a:pPr latinLnBrk="1">
                  <a:lnSpc>
                    <a:spcPts val="3500"/>
                  </a:lnSpc>
                  <a:tabLst>
                    <a:tab pos="2432939" algn="l"/>
                    <a:tab pos="4561078" algn="l"/>
                    <a:tab pos="668921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[2,5]</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[2,4]</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[4,3</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176_3#a1d8129d6.choices?htil=3&amp;vaa=1&amp;vcp=1&amp;vop=1&amp;pid=7726146d7&amp;color=0,55,96&amp;vtp=1&amp;bbb=1&amp;hs=1"/>
              <p:cNvSpPr>
                <a:spLocks noRot="1" noChangeAspect="1" noMove="1" noResize="1" noEditPoints="1" noAdjustHandles="1" noChangeArrowheads="1" noChangeShapeType="1" noTextEdit="1"/>
              </p:cNvSpPr>
              <p:nvPr/>
            </p:nvSpPr>
            <p:spPr>
              <a:xfrm>
                <a:off x="502920" y="2700038"/>
                <a:ext cx="8906256" cy="386525"/>
              </a:xfrm>
              <a:prstGeom prst="rect">
                <a:avLst/>
              </a:prstGeom>
              <a:blipFill>
                <a:blip r:embed="rId5"/>
                <a:stretch>
                  <a:fillRect l="-1643" b="-38095"/>
                </a:stretch>
              </a:blipFill>
              <a:ln/>
            </p:spPr>
            <p:txBody>
              <a:bodyPr/>
              <a:lstStyle/>
              <a:p>
                <a:r>
                  <a:rPr lang="zh-CN" altLang="en-US">
                    <a:noFill/>
                  </a:rPr>
                  <a:t> </a:t>
                </a:r>
              </a:p>
            </p:txBody>
          </p:sp>
        </mc:Fallback>
      </mc:AlternateContent>
      <p:pic>
        <p:nvPicPr>
          <p:cNvPr id="6" name="QC_6_AS.177_1#a1d8129d6?htil=4&amp;vaa=1&amp;vcp=1&amp;vop=1&amp;pid=7726146d7&amp;color=0,55,96&amp;tib=255,255,255&amp;vtp=1&amp;hs=1&amp;hs=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9336024" y="3235343"/>
            <a:ext cx="1728216" cy="13258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7" name="QC_6_AS.177_2#a1d8129d6?htil=4&amp;vaa=1&amp;vcp=1&amp;vop=1&amp;pid=7726146d7&amp;color=0,55,96&amp;vtp=1&amp;bbb=1&amp;hb=1&amp;hs=1"/>
              <p:cNvSpPr/>
              <p:nvPr/>
            </p:nvSpPr>
            <p:spPr>
              <a:xfrm>
                <a:off x="502920" y="3089039"/>
                <a:ext cx="8714232" cy="938594"/>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𝐴𝑃</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𝐴𝑃</m:t>
                        </m:r>
                      </m:e>
                    </m:acc>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𝑃𝐴𝐵</m:t>
                    </m:r>
                    <m:r>
                      <a:rPr lang="en-US" altLang="zh-CN" sz="1800" b="0" i="0" smtClean="0">
                        <a:solidFill>
                          <a:srgbClr val="003760"/>
                        </a:solidFill>
                        <a:latin typeface="Cambria Math" pitchFamily="34" charset="0"/>
                        <a:ea typeface="Cambria Math" pitchFamily="34" charset="-122"/>
                        <a:cs typeface="Cambria Math" pitchFamily="34" charset="-120"/>
                      </a:rPr>
                      <m:t>=2|</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𝐴𝑃</m:t>
                        </m:r>
                      </m:e>
                    </m:acc>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𝑃𝐴𝐵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,所以当点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在点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处时，</a:t>
                </a:r>
              </a:p>
              <a:p>
                <a:pPr latinLnBrk="1">
                  <a:lnSpc>
                    <a:spcPts val="3900"/>
                  </a:lnSpc>
                </a:pPr>
                <a14:m>
                  <m:oMath xmlns:m="http://schemas.openxmlformats.org/officeDocument/2006/math">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𝐴𝑃</m:t>
                        </m:r>
                      </m:e>
                    </m:acc>
                  </m:oMath>
                </a14:m>
                <a:r>
                  <a:rPr lang="en-US" altLang="zh-CN" b="0" i="0" dirty="0">
                    <a:solidFill>
                      <a:srgbClr val="003760"/>
                    </a:solidFill>
                    <a:latin typeface="Times New Roman" pitchFamily="34" charset="0"/>
                    <a:ea typeface="微软雅黑" pitchFamily="34" charset="-122"/>
                    <a:cs typeface="Times New Roman" pitchFamily="34" charset="-120"/>
                  </a:rPr>
                  <a:t>最小，最小值为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2|</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𝐴𝐶</m:t>
                        </m:r>
                      </m:e>
                    </m:acc>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=2×2×</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7" name="QC_6_AS.177_2#a1d8129d6?htil=4&amp;vaa=1&amp;vcp=1&amp;vop=1&amp;pid=7726146d7&amp;color=0,55,96&amp;vtp=1&amp;bbb=1&amp;hb=1&amp;hs=1"/>
              <p:cNvSpPr>
                <a:spLocks noRot="1" noChangeAspect="1" noMove="1" noResize="1" noEditPoints="1" noAdjustHandles="1" noChangeArrowheads="1" noChangeShapeType="1" noTextEdit="1"/>
              </p:cNvSpPr>
              <p:nvPr/>
            </p:nvSpPr>
            <p:spPr>
              <a:xfrm>
                <a:off x="502920" y="3089039"/>
                <a:ext cx="8714232" cy="938594"/>
              </a:xfrm>
              <a:prstGeom prst="rect">
                <a:avLst/>
              </a:prstGeom>
              <a:blipFill>
                <a:blip r:embed="rId7"/>
                <a:stretch>
                  <a:fillRect l="-1679" b="-844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C_6_AS.177_3#a1d8129d6?htil=4&amp;vaa=1&amp;vcp=1&amp;vop=1&amp;pid=7726146d7&amp;color=0,55,96&amp;vtp=1&amp;bbb=1&amp;hb=1&amp;hs=1"/>
              <p:cNvSpPr/>
              <p:nvPr/>
            </p:nvSpPr>
            <p:spPr>
              <a:xfrm>
                <a:off x="502920" y="4032205"/>
                <a:ext cx="8714232" cy="469900"/>
              </a:xfrm>
              <a:prstGeom prst="rect">
                <a:avLst/>
              </a:prstGeom>
              <a:noFill/>
              <a:ln/>
            </p:spPr>
            <p:txBody>
              <a:bodyPr wrap="none" lIns="0" tIns="0" rIns="0" bIns="0" rtlCol="0" anchor="t"/>
              <a:lstStyle/>
              <a:p>
                <a:pPr algn="l" latinLnBrk="1">
                  <a:lnSpc>
                    <a:spcPts val="3700"/>
                  </a:lnSpc>
                </a:pPr>
                <a:r>
                  <a:rPr lang="en-US" altLang="zh-CN" sz="1800" b="0" i="0" dirty="0">
                    <a:solidFill>
                      <a:srgbClr val="003760"/>
                    </a:solidFill>
                    <a:latin typeface="Times New Roman" pitchFamily="34" charset="0"/>
                    <a:ea typeface="微软雅黑" pitchFamily="34" charset="-122"/>
                    <a:cs typeface="Times New Roman" pitchFamily="34" charset="-120"/>
                  </a:rPr>
                  <a:t>如图，过圆心</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作</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交圆弧于点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，连接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𝐴𝑃</m:t>
                    </m:r>
                  </m:oMath>
                </a14:m>
                <a:r>
                  <a:rPr lang="en-US" altLang="zh-CN" sz="1800" b="0" i="0" dirty="0">
                    <a:solidFill>
                      <a:srgbClr val="003760"/>
                    </a:solidFill>
                    <a:latin typeface="Times New Roman" pitchFamily="34" charset="0"/>
                    <a:ea typeface="微软雅黑" pitchFamily="34" charset="-122"/>
                    <a:cs typeface="Times New Roman" pitchFamily="34" charset="-120"/>
                  </a:rPr>
                  <a:t>，此时</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𝐴𝑃</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最大.</a:t>
                </a:r>
                <a:endParaRPr lang="en-US" altLang="zh-CN" sz="1800" dirty="0">
                  <a:solidFill>
                    <a:srgbClr val="003760"/>
                  </a:solidFill>
                </a:endParaRPr>
              </a:p>
              <a:p>
                <a:pPr latinLnBrk="1">
                  <a:lnSpc>
                    <a:spcPts val="100"/>
                  </a:lnSpc>
                </a:pPr>
                <a:endParaRPr lang="en-US" altLang="zh-CN" dirty="0"/>
              </a:p>
            </p:txBody>
          </p:sp>
        </mc:Choice>
        <mc:Fallback xmlns="">
          <p:sp>
            <p:nvSpPr>
              <p:cNvPr id="8" name="QC_6_AS.177_3#a1d8129d6?htil=4&amp;vaa=1&amp;vcp=1&amp;vop=1&amp;pid=7726146d7&amp;color=0,55,96&amp;vtp=1&amp;bbb=1&amp;hb=1&amp;hs=1"/>
              <p:cNvSpPr>
                <a:spLocks noRot="1" noChangeAspect="1" noMove="1" noResize="1" noEditPoints="1" noAdjustHandles="1" noChangeArrowheads="1" noChangeShapeType="1" noTextEdit="1"/>
              </p:cNvSpPr>
              <p:nvPr/>
            </p:nvSpPr>
            <p:spPr>
              <a:xfrm>
                <a:off x="502920" y="4032205"/>
                <a:ext cx="8714232" cy="469900"/>
              </a:xfrm>
              <a:prstGeom prst="rect">
                <a:avLst/>
              </a:prstGeom>
              <a:blipFill>
                <a:blip r:embed="rId8"/>
                <a:stretch>
                  <a:fillRect l="-1679" b="-1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0" name="QC_6_AS.177_3#a1d8129d6?htil=4&amp;vaa=1&amp;vcp=1&amp;vop=1&amp;pid=7726146d7&amp;color=0,55,96&amp;vtp=1&amp;bbb=1&amp;hb=1&amp;hs=1">
                <a:extLst>
                  <a:ext uri="{FF2B5EF4-FFF2-40B4-BE49-F238E27FC236}">
                    <a16:creationId xmlns:a16="http://schemas.microsoft.com/office/drawing/2014/main" id="{30BAEC5E-099D-9329-2A27-293C9BD0A8CC}"/>
                  </a:ext>
                </a:extLst>
              </p:cNvPr>
              <p:cNvSpPr/>
              <p:nvPr/>
            </p:nvSpPr>
            <p:spPr>
              <a:xfrm>
                <a:off x="503995" y="4501978"/>
                <a:ext cx="10572016" cy="838200"/>
              </a:xfrm>
              <a:prstGeom prst="rect">
                <a:avLst/>
              </a:prstGeom>
              <a:noFill/>
              <a:ln/>
            </p:spPr>
            <p:txBody>
              <a:bodyPr wrap="none" lIns="0" tIns="0" rIns="0" bIns="0" rtlCol="0" anchor="t"/>
              <a:lstStyle/>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过</a:t>
                </a:r>
                <a:r>
                  <a:rPr lang="en-US" altLang="zh-CN" sz="1800" b="0" i="0">
                    <a:solidFill>
                      <a:srgbClr val="003760"/>
                    </a:solidFill>
                    <a:latin typeface="Times New Roman" pitchFamily="34" charset="0"/>
                    <a:ea typeface="微软雅黑" pitchFamily="34" charset="-122"/>
                    <a:cs typeface="Times New Roman" pitchFamily="34" charset="-120"/>
                  </a:rPr>
                  <a:t>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作</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𝑂𝐺</m:t>
                    </m:r>
                  </m:oMath>
                </a14:m>
                <a:r>
                  <a:rPr lang="en-US" altLang="zh-CN" sz="1800" b="0" i="0" dirty="0">
                    <a:solidFill>
                      <a:srgbClr val="003760"/>
                    </a:solidFill>
                    <a:latin typeface="Times New Roman" pitchFamily="34" charset="0"/>
                    <a:ea typeface="微软雅黑" pitchFamily="34" charset="-122"/>
                    <a:cs typeface="Times New Roman" pitchFamily="34" charset="-120"/>
                  </a:rPr>
                  <a:t>垂直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于点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𝐺</m:t>
                    </m:r>
                  </m:oMath>
                </a14:m>
                <a:r>
                  <a:rPr lang="en-US" altLang="zh-CN" sz="1800" b="0" i="0" dirty="0">
                    <a:solidFill>
                      <a:srgbClr val="003760"/>
                    </a:solidFill>
                    <a:latin typeface="Times New Roman" pitchFamily="34" charset="0"/>
                    <a:ea typeface="微软雅黑" pitchFamily="34" charset="-122"/>
                    <a:cs typeface="Times New Roman" pitchFamily="34" charset="-120"/>
                  </a:rPr>
                  <a:t>，过点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作</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𝑃𝐹</m:t>
                    </m:r>
                  </m:oMath>
                </a14:m>
                <a:r>
                  <a:rPr lang="en-US" altLang="zh-CN" sz="1800" b="0" i="0" dirty="0">
                    <a:solidFill>
                      <a:srgbClr val="003760"/>
                    </a:solidFill>
                    <a:latin typeface="Times New Roman" pitchFamily="34" charset="0"/>
                    <a:ea typeface="微软雅黑" pitchFamily="34" charset="-122"/>
                    <a:cs typeface="Times New Roman" pitchFamily="34" charset="-120"/>
                  </a:rPr>
                  <a:t>垂直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的延长线于点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𝐹</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300"/>
                  </a:lnSpc>
                </a:pPr>
                <a14:m>
                  <m:oMath xmlns:m="http://schemas.openxmlformats.org/officeDocument/2006/math">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𝐴𝑃</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𝐴𝐹</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𝐴𝐺</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𝐺𝐹</m:t>
                        </m:r>
                      </m:e>
                    </m:acc>
                    <m:r>
                      <a:rPr lang="en-US" altLang="zh-CN" b="0" i="0" smtClean="0">
                        <a:solidFill>
                          <a:srgbClr val="003760"/>
                        </a:solidFill>
                        <a:latin typeface="Cambria Math" pitchFamily="34" charset="0"/>
                        <a:ea typeface="Cambria Math" pitchFamily="34" charset="-122"/>
                        <a:cs typeface="Cambria Math" pitchFamily="34" charset="-120"/>
                      </a:rPr>
                      <m:t>|)=2×(</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+1)=5</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𝐴𝑃</m:t>
                        </m:r>
                      </m:e>
                    </m:acc>
                  </m:oMath>
                </a14:m>
                <a:r>
                  <a:rPr lang="en-US" altLang="zh-CN" b="0" i="0">
                    <a:solidFill>
                      <a:srgbClr val="003760"/>
                    </a:solidFill>
                    <a:latin typeface="Times New Roman" pitchFamily="34" charset="0"/>
                    <a:ea typeface="微软雅黑" pitchFamily="34" charset="-122"/>
                    <a:cs typeface="Times New Roman" pitchFamily="34" charset="-120"/>
                  </a:rPr>
                  <a:t>的取值范围为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[2,5]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.故选B.</a:t>
                </a:r>
                <a:endParaRPr lang="en-US" altLang="zh-CN" dirty="0">
                  <a:solidFill>
                    <a:srgbClr val="003760"/>
                  </a:solidFill>
                </a:endParaRPr>
              </a:p>
            </p:txBody>
          </p:sp>
        </mc:Choice>
        <mc:Fallback xmlns="">
          <p:sp>
            <p:nvSpPr>
              <p:cNvPr id="10" name="QC_6_AS.177_3#a1d8129d6?htil=4&amp;vaa=1&amp;vcp=1&amp;vop=1&amp;pid=7726146d7&amp;color=0,55,96&amp;vtp=1&amp;bbb=1&amp;hb=1&amp;hs=1">
                <a:extLst>
                  <a:ext uri="{FF2B5EF4-FFF2-40B4-BE49-F238E27FC236}">
                    <a16:creationId xmlns:a16="http://schemas.microsoft.com/office/drawing/2014/main" id="{30BAEC5E-099D-9329-2A27-293C9BD0A8CC}"/>
                  </a:ext>
                </a:extLst>
              </p:cNvPr>
              <p:cNvSpPr>
                <a:spLocks noRot="1" noChangeAspect="1" noMove="1" noResize="1" noEditPoints="1" noAdjustHandles="1" noChangeArrowheads="1" noChangeShapeType="1" noTextEdit="1"/>
              </p:cNvSpPr>
              <p:nvPr/>
            </p:nvSpPr>
            <p:spPr>
              <a:xfrm>
                <a:off x="503995" y="4501978"/>
                <a:ext cx="10572016" cy="838200"/>
              </a:xfrm>
              <a:prstGeom prst="rect">
                <a:avLst/>
              </a:prstGeom>
              <a:blipFill>
                <a:blip r:embed="rId9"/>
                <a:stretch>
                  <a:fillRect l="-1384" b="-1021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bg/>
                                          </p:spTgt>
                                        </p:tgtEl>
                                        <p:attrNameLst>
                                          <p:attrName>style.visibility</p:attrName>
                                        </p:attrNameLst>
                                      </p:cBhvr>
                                      <p:to>
                                        <p:strVal val="visible"/>
                                      </p:to>
                                    </p:set>
                                    <p:animEffect transition="in" filter="fade">
                                      <p:cBhvr>
                                        <p:cTn id="12" dur="500"/>
                                        <p:tgtEl>
                                          <p:spTgt spid="7">
                                            <p:bg/>
                                          </p:spTgt>
                                        </p:tgtEl>
                                      </p:cBhvr>
                                    </p:animEffect>
                                    <p:anim calcmode="lin" valueType="num">
                                      <p:cBhvr>
                                        <p:cTn id="13" dur="500" fill="hold"/>
                                        <p:tgtEl>
                                          <p:spTgt spid="7">
                                            <p:bg/>
                                          </p:spTgt>
                                        </p:tgtEl>
                                        <p:attrNameLst>
                                          <p:attrName>ppt_x</p:attrName>
                                        </p:attrNameLst>
                                      </p:cBhvr>
                                      <p:tavLst>
                                        <p:tav tm="0">
                                          <p:val>
                                            <p:strVal val="#ppt_x"/>
                                          </p:val>
                                        </p:tav>
                                        <p:tav tm="100000">
                                          <p:val>
                                            <p:strVal val="#ppt_x"/>
                                          </p:val>
                                        </p:tav>
                                      </p:tavLst>
                                    </p:anim>
                                    <p:anim calcmode="lin" valueType="num">
                                      <p:cBhvr>
                                        <p:cTn id="14" dur="500" fill="hold"/>
                                        <p:tgtEl>
                                          <p:spTgt spid="7">
                                            <p:bg/>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500"/>
                                        <p:tgtEl>
                                          <p:spTgt spid="7">
                                            <p:txEl>
                                              <p:pRg st="0" end="0"/>
                                            </p:txEl>
                                          </p:spTgt>
                                        </p:tgtEl>
                                      </p:cBhvr>
                                    </p:animEffect>
                                    <p:anim calcmode="lin" valueType="num">
                                      <p:cBhvr>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7">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xEl>
                                              <p:pRg st="1" end="1"/>
                                            </p:txEl>
                                          </p:spTgt>
                                        </p:tgtEl>
                                        <p:attrNameLst>
                                          <p:attrName>style.visibility</p:attrName>
                                        </p:attrNameLst>
                                      </p:cBhvr>
                                      <p:to>
                                        <p:strVal val="visible"/>
                                      </p:to>
                                    </p:set>
                                    <p:animEffect transition="in" filter="fade">
                                      <p:cBhvr>
                                        <p:cTn id="22" dur="500"/>
                                        <p:tgtEl>
                                          <p:spTgt spid="7">
                                            <p:txEl>
                                              <p:pRg st="1" end="1"/>
                                            </p:txEl>
                                          </p:spTgt>
                                        </p:tgtEl>
                                      </p:cBhvr>
                                    </p:animEffect>
                                    <p:anim calcmode="lin" valueType="num">
                                      <p:cBhvr>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4" dur="500" fill="hold"/>
                                        <p:tgtEl>
                                          <p:spTgt spid="7">
                                            <p:txEl>
                                              <p:pRg st="1" end="1"/>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bg/>
                                          </p:spTgt>
                                        </p:tgtEl>
                                        <p:attrNameLst>
                                          <p:attrName>style.visibility</p:attrName>
                                        </p:attrNameLst>
                                      </p:cBhvr>
                                      <p:to>
                                        <p:strVal val="visible"/>
                                      </p:to>
                                    </p:set>
                                    <p:animEffect transition="in" filter="fade">
                                      <p:cBhvr>
                                        <p:cTn id="27" dur="500"/>
                                        <p:tgtEl>
                                          <p:spTgt spid="8">
                                            <p:bg/>
                                          </p:spTgt>
                                        </p:tgtEl>
                                      </p:cBhvr>
                                    </p:animEffect>
                                    <p:anim calcmode="lin" valueType="num">
                                      <p:cBhvr>
                                        <p:cTn id="28" dur="500" fill="hold"/>
                                        <p:tgtEl>
                                          <p:spTgt spid="8">
                                            <p:bg/>
                                          </p:spTgt>
                                        </p:tgtEl>
                                        <p:attrNameLst>
                                          <p:attrName>ppt_x</p:attrName>
                                        </p:attrNameLst>
                                      </p:cBhvr>
                                      <p:tavLst>
                                        <p:tav tm="0">
                                          <p:val>
                                            <p:strVal val="#ppt_x"/>
                                          </p:val>
                                        </p:tav>
                                        <p:tav tm="100000">
                                          <p:val>
                                            <p:strVal val="#ppt_x"/>
                                          </p:val>
                                        </p:tav>
                                      </p:tavLst>
                                    </p:anim>
                                    <p:anim calcmode="lin" valueType="num">
                                      <p:cBhvr>
                                        <p:cTn id="29" dur="500" fill="hold"/>
                                        <p:tgtEl>
                                          <p:spTgt spid="8">
                                            <p:bg/>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fade">
                                      <p:cBhvr>
                                        <p:cTn id="32" dur="500"/>
                                        <p:tgtEl>
                                          <p:spTgt spid="8">
                                            <p:txEl>
                                              <p:pRg st="0" end="0"/>
                                            </p:txEl>
                                          </p:spTgt>
                                        </p:tgtEl>
                                      </p:cBhvr>
                                    </p:animEffect>
                                    <p:anim calcmode="lin" valueType="num">
                                      <p:cBhvr>
                                        <p:cTn id="3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8">
                                            <p:txEl>
                                              <p:pRg st="0" end="0"/>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
                                            <p:bg/>
                                          </p:spTgt>
                                        </p:tgtEl>
                                        <p:attrNameLst>
                                          <p:attrName>style.visibility</p:attrName>
                                        </p:attrNameLst>
                                      </p:cBhvr>
                                      <p:to>
                                        <p:strVal val="visible"/>
                                      </p:to>
                                    </p:set>
                                    <p:animEffect transition="in" filter="fade">
                                      <p:cBhvr>
                                        <p:cTn id="37" dur="500"/>
                                        <p:tgtEl>
                                          <p:spTgt spid="10">
                                            <p:bg/>
                                          </p:spTgt>
                                        </p:tgtEl>
                                      </p:cBhvr>
                                    </p:animEffect>
                                    <p:anim calcmode="lin" valueType="num">
                                      <p:cBhvr>
                                        <p:cTn id="38" dur="500" fill="hold"/>
                                        <p:tgtEl>
                                          <p:spTgt spid="10">
                                            <p:bg/>
                                          </p:spTgt>
                                        </p:tgtEl>
                                        <p:attrNameLst>
                                          <p:attrName>ppt_x</p:attrName>
                                        </p:attrNameLst>
                                      </p:cBhvr>
                                      <p:tavLst>
                                        <p:tav tm="0">
                                          <p:val>
                                            <p:strVal val="#ppt_x"/>
                                          </p:val>
                                        </p:tav>
                                        <p:tav tm="100000">
                                          <p:val>
                                            <p:strVal val="#ppt_x"/>
                                          </p:val>
                                        </p:tav>
                                      </p:tavLst>
                                    </p:anim>
                                    <p:anim calcmode="lin" valueType="num">
                                      <p:cBhvr>
                                        <p:cTn id="39" dur="500" fill="hold"/>
                                        <p:tgtEl>
                                          <p:spTgt spid="10">
                                            <p:bg/>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anim calcmode="lin" valueType="num">
                                      <p:cBhvr>
                                        <p:cTn id="4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44" dur="500" fill="hold"/>
                                        <p:tgtEl>
                                          <p:spTgt spid="10">
                                            <p:txEl>
                                              <p:pRg st="0" end="0"/>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
                                            <p:txEl>
                                              <p:pRg st="1" end="1"/>
                                            </p:txEl>
                                          </p:spTgt>
                                        </p:tgtEl>
                                        <p:attrNameLst>
                                          <p:attrName>style.visibility</p:attrName>
                                        </p:attrNameLst>
                                      </p:cBhvr>
                                      <p:to>
                                        <p:strVal val="visible"/>
                                      </p:to>
                                    </p:set>
                                    <p:animEffect transition="in" filter="fade">
                                      <p:cBhvr>
                                        <p:cTn id="47" dur="500"/>
                                        <p:tgtEl>
                                          <p:spTgt spid="10">
                                            <p:txEl>
                                              <p:pRg st="1" end="1"/>
                                            </p:txEl>
                                          </p:spTgt>
                                        </p:tgtEl>
                                      </p:cBhvr>
                                    </p:animEffect>
                                    <p:anim calcmode="lin" valueType="num">
                                      <p:cBhvr>
                                        <p:cTn id="48"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49" dur="500" fill="hold"/>
                                        <p:tgtEl>
                                          <p:spTgt spid="1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4">
                                            <p:bg/>
                                          </p:spTgt>
                                        </p:tgtEl>
                                        <p:attrNameLst>
                                          <p:attrName>style.visibility</p:attrName>
                                        </p:attrNameLst>
                                      </p:cBhvr>
                                      <p:to>
                                        <p:strVal val="visible"/>
                                      </p:to>
                                    </p:set>
                                    <p:animEffect transition="in" filter="fade">
                                      <p:cBhvr>
                                        <p:cTn id="54" dur="500"/>
                                        <p:tgtEl>
                                          <p:spTgt spid="4">
                                            <p:bg/>
                                          </p:spTgt>
                                        </p:tgtEl>
                                      </p:cBhvr>
                                    </p:animEffect>
                                    <p:anim calcmode="lin" valueType="num">
                                      <p:cBhvr>
                                        <p:cTn id="55" dur="500" fill="hold"/>
                                        <p:tgtEl>
                                          <p:spTgt spid="4">
                                            <p:bg/>
                                          </p:spTgt>
                                        </p:tgtEl>
                                        <p:attrNameLst>
                                          <p:attrName>ppt_x</p:attrName>
                                        </p:attrNameLst>
                                      </p:cBhvr>
                                      <p:tavLst>
                                        <p:tav tm="0">
                                          <p:val>
                                            <p:strVal val="#ppt_x"/>
                                          </p:val>
                                        </p:tav>
                                        <p:tav tm="100000">
                                          <p:val>
                                            <p:strVal val="#ppt_x"/>
                                          </p:val>
                                        </p:tav>
                                      </p:tavLst>
                                    </p:anim>
                                    <p:anim calcmode="lin" valueType="num">
                                      <p:cBhvr>
                                        <p:cTn id="56" dur="500" fill="hold"/>
                                        <p:tgtEl>
                                          <p:spTgt spid="4">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4">
                                            <p:txEl>
                                              <p:pRg st="0" end="0"/>
                                            </p:txEl>
                                          </p:spTgt>
                                        </p:tgtEl>
                                        <p:attrNameLst>
                                          <p:attrName>style.visibility</p:attrName>
                                        </p:attrNameLst>
                                      </p:cBhvr>
                                      <p:to>
                                        <p:strVal val="visible"/>
                                      </p:to>
                                    </p:set>
                                    <p:animEffect transition="in" filter="fade">
                                      <p:cBhvr>
                                        <p:cTn id="59" dur="500"/>
                                        <p:tgtEl>
                                          <p:spTgt spid="4">
                                            <p:txEl>
                                              <p:pRg st="0" end="0"/>
                                            </p:txEl>
                                          </p:spTgt>
                                        </p:tgtEl>
                                      </p:cBhvr>
                                    </p:animEffect>
                                    <p:anim calcmode="lin" valueType="num">
                                      <p:cBhvr>
                                        <p:cTn id="6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P spid="8" grpId="0" build="p" animBg="1"/>
      <p:bldP spid="10"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180_1#84e9bf54b?vaa=1&amp;vcp=1&amp;vop=1&amp;pid=7726146d7&amp;color=0,55,96&amp;vtp=1&amp;bt=1&amp;bbb=1&amp;hb=1"/>
              <p:cNvSpPr/>
              <p:nvPr/>
            </p:nvSpPr>
            <p:spPr>
              <a:xfrm>
                <a:off x="502920" y="1287576"/>
                <a:ext cx="10570464" cy="1028446"/>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11.</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的外接圆圆心为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𝑂𝐶</m:t>
                        </m:r>
                      </m:e>
                    </m:acc>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𝟎</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𝑂𝐴</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𝐴𝐶</m:t>
                        </m:r>
                      </m:e>
                    </m:acc>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.若向量</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𝐵𝐴</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在向量</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上的投影向量为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𝜆</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52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𝜆</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i="0" dirty="0">
                    <a:solidFill>
                      <a:srgbClr val="003760"/>
                    </a:solidFill>
                    <a:latin typeface="SimSun" pitchFamily="34" charset="0"/>
                    <a:ea typeface="SimSun" pitchFamily="34" charset="-122"/>
                    <a:cs typeface="SimSun" pitchFamily="34" charset="-120"/>
                  </a:rPr>
                  <a:t>_</a:t>
                </a:r>
                <a:r>
                  <a:rPr lang="en-US" altLang="zh-CN" sz="2950" b="0" i="0" u="sng" kern="0" spc="-99900" dirty="0">
                    <a:solidFill>
                      <a:srgbClr val="FF00FF"/>
                    </a:solidFill>
                    <a:latin typeface="SimSun" panose="02010600030101010101" pitchFamily="2" charset="-122"/>
                    <a:ea typeface="微软雅黑" pitchFamily="34" charset="-122"/>
                    <a:cs typeface="Times New Roman" pitchFamily="34" charset="-120"/>
                  </a:rPr>
                  <a:t> </a:t>
                </a:r>
                <a:r>
                  <a:rPr lang="en-US" altLang="zh-CN" i="0" dirty="0">
                    <a:solidFill>
                      <a:srgbClr val="003760"/>
                    </a:solidFill>
                    <a:latin typeface="SimSun" pitchFamily="34" charset="0"/>
                    <a:ea typeface="SimSun" pitchFamily="34" charset="-122"/>
                    <a:cs typeface="SimSun" pitchFamily="34" charset="-120"/>
                  </a:rPr>
                  <a:t>_</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B_6_BD.180_1#84e9bf54b?vaa=1&amp;vcp=1&amp;vop=1&amp;pid=7726146d7&amp;color=0,55,96&amp;vtp=1&amp;bt=1&amp;bbb=1&amp;hb=1"/>
              <p:cNvSpPr>
                <a:spLocks noRot="1" noChangeAspect="1" noMove="1" noResize="1" noEditPoints="1" noAdjustHandles="1" noChangeArrowheads="1" noChangeShapeType="1" noTextEdit="1"/>
              </p:cNvSpPr>
              <p:nvPr/>
            </p:nvSpPr>
            <p:spPr>
              <a:xfrm>
                <a:off x="502920" y="1287576"/>
                <a:ext cx="10570464" cy="1028446"/>
              </a:xfrm>
              <a:prstGeom prst="rect">
                <a:avLst/>
              </a:prstGeom>
              <a:blipFill>
                <a:blip r:embed="rId3"/>
                <a:stretch>
                  <a:fillRect l="-1384" b="-1301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182_1#84e9bf54b.blank?vaa=1&amp;vcp=1&amp;vop=1&amp;pid=7726146d7&amp;color=0,55,96&amp;vpa=33&amp;vtp=1&amp;bbb=1&amp;rh=33.94"/>
              <p:cNvSpPr/>
              <p:nvPr/>
            </p:nvSpPr>
            <p:spPr>
              <a:xfrm>
                <a:off x="1087883" y="1819768"/>
                <a:ext cx="238125" cy="431038"/>
              </a:xfrm>
              <a:prstGeom prst="rect">
                <a:avLst/>
              </a:prstGeom>
              <a:noFill/>
              <a:ln/>
            </p:spPr>
            <p:txBody>
              <a:bodyPr wrap="none" lIns="0" tIns="0" rIns="0" bIns="0" rtlCol="0" anchor="t"/>
              <a:lstStyle/>
              <a:p>
                <a:pPr algn="ctr" latinLnBrk="1">
                  <a:lnSpc>
                    <a:spcPts val="3400"/>
                  </a:lnSpc>
                </a:pPr>
                <a14:m>
                  <m:oMath xmlns:m="http://schemas.openxmlformats.org/officeDocument/2006/math">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3</m:t>
                        </m:r>
                      </m:num>
                      <m:den>
                        <m:r>
                          <a:rPr lang="en-US" altLang="zh-CN" sz="2000" b="0" i="0">
                            <a:solidFill>
                              <a:srgbClr val="6161F4"/>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182_1#84e9bf54b.blank?vaa=1&amp;vcp=1&amp;vop=1&amp;pid=7726146d7&amp;color=0,55,96&amp;vpa=33&amp;vtp=1&amp;bbb=1&amp;rh=33.94"/>
              <p:cNvSpPr>
                <a:spLocks noRot="1" noChangeAspect="1" noMove="1" noResize="1" noEditPoints="1" noAdjustHandles="1" noChangeArrowheads="1" noChangeShapeType="1" noTextEdit="1"/>
              </p:cNvSpPr>
              <p:nvPr/>
            </p:nvSpPr>
            <p:spPr>
              <a:xfrm>
                <a:off x="1087883" y="1819768"/>
                <a:ext cx="238125" cy="431038"/>
              </a:xfrm>
              <a:prstGeom prst="rect">
                <a:avLst/>
              </a:prstGeom>
              <a:blipFill>
                <a:blip r:embed="rId4"/>
                <a:stretch>
                  <a:fillRect b="-1571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181_1#84e9bf54b?vaa=1&amp;vcp=1&amp;vop=1&amp;pid=7726146d7&amp;color=0,55,96&amp;vtp=1&amp;bbb=1&amp;hb=1"/>
              <p:cNvSpPr/>
              <p:nvPr/>
            </p:nvSpPr>
            <p:spPr>
              <a:xfrm>
                <a:off x="502920" y="2316084"/>
                <a:ext cx="10570464" cy="1366965"/>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的外接圆圆心为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𝑂𝐶</m:t>
                        </m:r>
                      </m:e>
                    </m:acc>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𝟎</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的中点，即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为外接圆直径</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7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𝐵𝐴𝐶</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设外接圆半径为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𝑟</m:t>
                    </m:r>
                  </m:oMath>
                </a14:m>
                <a:r>
                  <a:rPr lang="en-US" altLang="zh-CN"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𝑂𝐴</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𝐴𝐶</m:t>
                        </m:r>
                      </m:e>
                    </m:acc>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𝑂𝐵</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𝑂𝐶</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𝑂𝐴</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𝐴𝐶</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𝑟</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𝐴𝐵</m:t>
                    </m:r>
                    <m:r>
                      <a:rPr lang="en-US" altLang="zh-CN"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𝑟</m:t>
                            </m:r>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𝑟</m:t>
                            </m:r>
                          </m:e>
                          <m:sup>
                            <m:r>
                              <a:rPr lang="en-US" altLang="zh-CN" b="0" i="0">
                                <a:solidFill>
                                  <a:srgbClr val="003760"/>
                                </a:solidFill>
                                <a:latin typeface="Cambria Math" pitchFamily="34" charset="0"/>
                                <a:ea typeface="Cambria Math" pitchFamily="34" charset="-122"/>
                                <a:cs typeface="Cambria Math" pitchFamily="34" charset="-120"/>
                              </a:rPr>
                              <m:t>2</m:t>
                            </m:r>
                          </m:sup>
                        </m:sSup>
                      </m:e>
                    </m:rad>
                    <m:r>
                      <a:rPr lang="en-US" altLang="zh-CN"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r>
                      <a:rPr lang="en-US" altLang="zh-CN" b="0" i="0" smtClean="0">
                        <a:solidFill>
                          <a:srgbClr val="00376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B_6_AS.181_1#84e9bf54b?vaa=1&amp;vcp=1&amp;vop=1&amp;pid=7726146d7&amp;color=0,55,96&amp;vtp=1&amp;bbb=1&amp;hb=1"/>
              <p:cNvSpPr>
                <a:spLocks noRot="1" noChangeAspect="1" noMove="1" noResize="1" noEditPoints="1" noAdjustHandles="1" noChangeArrowheads="1" noChangeShapeType="1" noTextEdit="1"/>
              </p:cNvSpPr>
              <p:nvPr/>
            </p:nvSpPr>
            <p:spPr>
              <a:xfrm>
                <a:off x="502920" y="2316084"/>
                <a:ext cx="10570464" cy="1366965"/>
              </a:xfrm>
              <a:prstGeom prst="rect">
                <a:avLst/>
              </a:prstGeom>
              <a:blipFill>
                <a:blip r:embed="rId5"/>
                <a:stretch>
                  <a:fillRect l="-1384" b="-9821"/>
                </a:stretch>
              </a:blipFill>
              <a:ln/>
            </p:spPr>
            <p:txBody>
              <a:bodyPr/>
              <a:lstStyle/>
              <a:p>
                <a:r>
                  <a:rPr lang="zh-CN" altLang="en-US">
                    <a:noFill/>
                  </a:rPr>
                  <a:t> </a:t>
                </a:r>
              </a:p>
            </p:txBody>
          </p:sp>
        </mc:Fallback>
      </mc:AlternateContent>
      <p:pic>
        <p:nvPicPr>
          <p:cNvPr id="5" name="QB_6_AS.181_2#84e9bf54b?htil=5&amp;vaa=1&amp;vcp=1&amp;vop=1&amp;pid=7726146d7&amp;color=0,55,96&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9526791" y="3821606"/>
            <a:ext cx="1197864" cy="18653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6" name="QB_6_AS.181_3#84e9bf54b?htil=5&amp;vaa=1&amp;vcp=1&amp;vop=1&amp;pid=7726146d7&amp;color=0,55,96&amp;vtp=1&amp;bbb=1&amp;hb=1"/>
              <p:cNvSpPr/>
              <p:nvPr/>
            </p:nvSpPr>
            <p:spPr>
              <a:xfrm>
                <a:off x="502920" y="3694606"/>
                <a:ext cx="9235440" cy="1428052"/>
              </a:xfrm>
              <a:prstGeom prst="rect">
                <a:avLst/>
              </a:prstGeom>
              <a:noFill/>
              <a:ln/>
            </p:spPr>
            <p:txBody>
              <a:bodyPr wrap="none" lIns="0" tIns="0" rIns="0" bIns="0" rtlCol="0" anchor="t"/>
              <a:lstStyle/>
              <a:p>
                <a:pPr algn="l" latinLnBrk="1">
                  <a:lnSpc>
                    <a:spcPts val="3700"/>
                  </a:lnSpc>
                </a:pPr>
                <a:r>
                  <a:rPr lang="en-US" altLang="zh-CN" sz="1800" b="0" i="0" dirty="0">
                    <a:solidFill>
                      <a:srgbClr val="003760"/>
                    </a:solidFill>
                    <a:latin typeface="Times New Roman" pitchFamily="34" charset="0"/>
                    <a:ea typeface="微软雅黑" pitchFamily="34" charset="-122"/>
                    <a:cs typeface="Times New Roman" pitchFamily="34" charset="-120"/>
                  </a:rPr>
                  <a:t>如图，过点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作</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𝐴𝑀</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，垂足为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𝑀</m:t>
                    </m:r>
                  </m:oMath>
                </a14:m>
                <a:r>
                  <a:rPr lang="en-US" altLang="zh-CN" sz="1800" b="0" i="0" dirty="0">
                    <a:solidFill>
                      <a:srgbClr val="003760"/>
                    </a:solidFill>
                    <a:latin typeface="Times New Roman" pitchFamily="34" charset="0"/>
                    <a:ea typeface="微软雅黑" pitchFamily="34" charset="-122"/>
                    <a:cs typeface="Times New Roman" pitchFamily="34" charset="-120"/>
                  </a:rPr>
                  <a:t>，所以向量</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𝐵𝐴</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在向量</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上的投影向量为</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𝐵𝑀</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400"/>
                  </a:lnSpc>
                </a:pP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𝐵𝑀</m:t>
                        </m:r>
                      </m:e>
                    </m:acc>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𝐵𝑀</m:t>
                        </m:r>
                      </m:num>
                      <m:den>
                        <m:r>
                          <a:rPr lang="en-US" altLang="zh-CN" sz="1800" b="0" i="0">
                            <a:solidFill>
                              <a:srgbClr val="003760"/>
                            </a:solidFill>
                            <a:latin typeface="Cambria Math" pitchFamily="34" charset="0"/>
                            <a:ea typeface="Cambria Math" pitchFamily="34" charset="-122"/>
                            <a:cs typeface="Cambria Math" pitchFamily="34" charset="-120"/>
                          </a:rPr>
                          <m:t>𝐵𝐶</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又易得</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𝐵</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𝐵𝑀</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𝐴𝐵</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𝐵</m:t>
                    </m:r>
                    <m:r>
                      <a:rPr lang="en-US" altLang="zh-CN"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r>
                      <a:rPr lang="en-US" altLang="zh-CN" b="0" i="0" smtClean="0">
                        <a:solidFill>
                          <a:srgbClr val="003760"/>
                        </a:solidFill>
                        <a:latin typeface="Cambria Math" pitchFamily="34" charset="0"/>
                        <a:ea typeface="Cambria Math" pitchFamily="34" charset="-122"/>
                        <a:cs typeface="Cambria Math" pitchFamily="34" charset="-120"/>
                      </a:rPr>
                      <m:t>𝑟</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r>
                          <a:rPr lang="en-US" altLang="zh-CN" b="0" i="0">
                            <a:solidFill>
                              <a:srgbClr val="003760"/>
                            </a:solidFill>
                            <a:latin typeface="Cambria Math" pitchFamily="34" charset="0"/>
                            <a:ea typeface="Cambria Math" pitchFamily="34" charset="-122"/>
                            <a:cs typeface="Cambria Math" pitchFamily="34" charset="-120"/>
                          </a:rPr>
                          <m:t>𝑟</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𝜆</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𝐵𝑀</m:t>
                        </m:r>
                      </m:num>
                      <m:den>
                        <m:r>
                          <a:rPr lang="en-US" altLang="zh-CN" b="0" i="0">
                            <a:solidFill>
                              <a:srgbClr val="003760"/>
                            </a:solidFill>
                            <a:latin typeface="Cambria Math" pitchFamily="34" charset="0"/>
                            <a:ea typeface="Cambria Math" pitchFamily="34" charset="-122"/>
                            <a:cs typeface="Cambria Math" pitchFamily="34" charset="-120"/>
                          </a:rPr>
                          <m:t>𝐵𝐶</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𝑟</m:t>
                        </m:r>
                      </m:num>
                      <m:den>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𝑟</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6" name="QB_6_AS.181_3#84e9bf54b?htil=5&amp;vaa=1&amp;vcp=1&amp;vop=1&amp;pid=7726146d7&amp;color=0,55,96&amp;vtp=1&amp;bbb=1&amp;hb=1"/>
              <p:cNvSpPr>
                <a:spLocks noRot="1" noChangeAspect="1" noMove="1" noResize="1" noEditPoints="1" noAdjustHandles="1" noChangeArrowheads="1" noChangeShapeType="1" noTextEdit="1"/>
              </p:cNvSpPr>
              <p:nvPr/>
            </p:nvSpPr>
            <p:spPr>
              <a:xfrm>
                <a:off x="502920" y="3694606"/>
                <a:ext cx="9235440" cy="1428052"/>
              </a:xfrm>
              <a:prstGeom prst="rect">
                <a:avLst/>
              </a:prstGeom>
              <a:blipFill>
                <a:blip r:embed="rId7"/>
                <a:stretch>
                  <a:fillRect l="-1584" b="-598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anim calcmode="lin" valueType="num">
                                      <p:cBhvr>
                                        <p:cTn id="28" dur="500" fill="hold"/>
                                        <p:tgtEl>
                                          <p:spTgt spid="5"/>
                                        </p:tgtEl>
                                        <p:attrNameLst>
                                          <p:attrName>ppt_x</p:attrName>
                                        </p:attrNameLst>
                                      </p:cBhvr>
                                      <p:tavLst>
                                        <p:tav tm="0">
                                          <p:val>
                                            <p:strVal val="#ppt_x"/>
                                          </p:val>
                                        </p:tav>
                                        <p:tav tm="100000">
                                          <p:val>
                                            <p:strVal val="#ppt_x"/>
                                          </p:val>
                                        </p:tav>
                                      </p:tavLst>
                                    </p:anim>
                                    <p:anim calcmode="lin" valueType="num">
                                      <p:cBhvr>
                                        <p:cTn id="29" dur="500" fill="hold"/>
                                        <p:tgtEl>
                                          <p:spTgt spid="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anim calcmode="lin" valueType="num">
                                      <p:cBhvr>
                                        <p:cTn id="33" dur="500" fill="hold"/>
                                        <p:tgtEl>
                                          <p:spTgt spid="6">
                                            <p:bg/>
                                          </p:spTgt>
                                        </p:tgtEl>
                                        <p:attrNameLst>
                                          <p:attrName>ppt_x</p:attrName>
                                        </p:attrNameLst>
                                      </p:cBhvr>
                                      <p:tavLst>
                                        <p:tav tm="0">
                                          <p:val>
                                            <p:strVal val="#ppt_x"/>
                                          </p:val>
                                        </p:tav>
                                        <p:tav tm="100000">
                                          <p:val>
                                            <p:strVal val="#ppt_x"/>
                                          </p:val>
                                        </p:tav>
                                      </p:tavLst>
                                    </p:anim>
                                    <p:anim calcmode="lin" valueType="num">
                                      <p:cBhvr>
                                        <p:cTn id="34" dur="500" fill="hold"/>
                                        <p:tgtEl>
                                          <p:spTgt spid="6">
                                            <p:bg/>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anim calcmode="lin" valueType="num">
                                      <p:cBhvr>
                                        <p:cTn id="3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6">
                                            <p:txEl>
                                              <p:pRg st="0" end="0"/>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
                                            <p:txEl>
                                              <p:pRg st="1" end="1"/>
                                            </p:txEl>
                                          </p:spTgt>
                                        </p:tgtEl>
                                        <p:attrNameLst>
                                          <p:attrName>style.visibility</p:attrName>
                                        </p:attrNameLst>
                                      </p:cBhvr>
                                      <p:to>
                                        <p:strVal val="visible"/>
                                      </p:to>
                                    </p:set>
                                    <p:animEffect transition="in" filter="fade">
                                      <p:cBhvr>
                                        <p:cTn id="42" dur="500"/>
                                        <p:tgtEl>
                                          <p:spTgt spid="6">
                                            <p:txEl>
                                              <p:pRg st="1" end="1"/>
                                            </p:txEl>
                                          </p:spTgt>
                                        </p:tgtEl>
                                      </p:cBhvr>
                                    </p:animEffect>
                                    <p:anim calcmode="lin" valueType="num">
                                      <p:cBhvr>
                                        <p:cTn id="4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44" dur="500" fill="hold"/>
                                        <p:tgtEl>
                                          <p:spTgt spid="6">
                                            <p:txEl>
                                              <p:pRg st="1" end="1"/>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
                                            <p:txEl>
                                              <p:pRg st="2" end="2"/>
                                            </p:txEl>
                                          </p:spTgt>
                                        </p:tgtEl>
                                        <p:attrNameLst>
                                          <p:attrName>style.visibility</p:attrName>
                                        </p:attrNameLst>
                                      </p:cBhvr>
                                      <p:to>
                                        <p:strVal val="visible"/>
                                      </p:to>
                                    </p:set>
                                    <p:animEffect transition="in" filter="fade">
                                      <p:cBhvr>
                                        <p:cTn id="47" dur="500"/>
                                        <p:tgtEl>
                                          <p:spTgt spid="6">
                                            <p:txEl>
                                              <p:pRg st="2" end="2"/>
                                            </p:txEl>
                                          </p:spTgt>
                                        </p:tgtEl>
                                      </p:cBhvr>
                                    </p:animEffect>
                                    <p:anim calcmode="lin" valueType="num">
                                      <p:cBhvr>
                                        <p:cTn id="48"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49"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bg/>
                                          </p:spTgt>
                                        </p:tgtEl>
                                        <p:attrNameLst>
                                          <p:attrName>style.visibility</p:attrName>
                                        </p:attrNameLst>
                                      </p:cBhvr>
                                      <p:to>
                                        <p:strVal val="visible"/>
                                      </p:to>
                                    </p:set>
                                    <p:animEffect transition="in" filter="fade">
                                      <p:cBhvr>
                                        <p:cTn id="54" dur="500"/>
                                        <p:tgtEl>
                                          <p:spTgt spid="3">
                                            <p:bg/>
                                          </p:spTgt>
                                        </p:tgtEl>
                                      </p:cBhvr>
                                    </p:animEffect>
                                    <p:anim calcmode="lin" valueType="num">
                                      <p:cBhvr>
                                        <p:cTn id="55" dur="500" fill="hold"/>
                                        <p:tgtEl>
                                          <p:spTgt spid="3">
                                            <p:bg/>
                                          </p:spTgt>
                                        </p:tgtEl>
                                        <p:attrNameLst>
                                          <p:attrName>ppt_x</p:attrName>
                                        </p:attrNameLst>
                                      </p:cBhvr>
                                      <p:tavLst>
                                        <p:tav tm="0">
                                          <p:val>
                                            <p:strVal val="#ppt_x"/>
                                          </p:val>
                                        </p:tav>
                                        <p:tav tm="100000">
                                          <p:val>
                                            <p:strVal val="#ppt_x"/>
                                          </p:val>
                                        </p:tav>
                                      </p:tavLst>
                                    </p:anim>
                                    <p:anim calcmode="lin" valueType="num">
                                      <p:cBhvr>
                                        <p:cTn id="56" dur="500" fill="hold"/>
                                        <p:tgtEl>
                                          <p:spTgt spid="3">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0" end="0"/>
                                            </p:txEl>
                                          </p:spTgt>
                                        </p:tgtEl>
                                        <p:attrNameLst>
                                          <p:attrName>style.visibility</p:attrName>
                                        </p:attrNameLst>
                                      </p:cBhvr>
                                      <p:to>
                                        <p:strVal val="visible"/>
                                      </p:to>
                                    </p:set>
                                    <p:animEffect transition="in" filter="fade">
                                      <p:cBhvr>
                                        <p:cTn id="59" dur="500"/>
                                        <p:tgtEl>
                                          <p:spTgt spid="3">
                                            <p:txEl>
                                              <p:pRg st="0" end="0"/>
                                            </p:txEl>
                                          </p:spTgt>
                                        </p:tgtEl>
                                      </p:cBhvr>
                                    </p:animEffect>
                                    <p:anim calcmode="lin" valueType="num">
                                      <p:cBhvr>
                                        <p:cTn id="6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184_1#55be23e9b?vaa=1&amp;vcp=1&amp;vop=1&amp;pid=7726146d7&amp;color=0,55,96&amp;vtp=1&amp;bt=1&amp;bbb=1&amp;hb=1"/>
              <p:cNvSpPr/>
              <p:nvPr/>
            </p:nvSpPr>
            <p:spPr>
              <a:xfrm>
                <a:off x="502920" y="1280719"/>
                <a:ext cx="10570464" cy="821055"/>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12.</a:t>
                </a:r>
                <a:r>
                  <a:rPr lang="en-US" altLang="zh-CN" sz="1800" b="0" i="0" dirty="0">
                    <a:solidFill>
                      <a:srgbClr val="003760"/>
                    </a:solidFill>
                    <a:latin typeface="Times New Roman" pitchFamily="34" charset="0"/>
                    <a:ea typeface="微软雅黑" pitchFamily="34" charset="-122"/>
                    <a:cs typeface="Times New Roman" pitchFamily="34" charset="-120"/>
                  </a:rPr>
                  <a:t>设锐角三角形</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的面积为1,边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𝐴𝐶</m:t>
                    </m:r>
                  </m:oMath>
                </a14:m>
                <a:r>
                  <a:rPr lang="en-US" altLang="zh-CN" sz="1800" b="0" i="0" dirty="0">
                    <a:solidFill>
                      <a:srgbClr val="003760"/>
                    </a:solidFill>
                    <a:latin typeface="Times New Roman" pitchFamily="34" charset="0"/>
                    <a:ea typeface="微软雅黑" pitchFamily="34" charset="-122"/>
                    <a:cs typeface="Times New Roman" pitchFamily="34" charset="-120"/>
                  </a:rPr>
                  <a:t>的中点分别为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𝐸</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𝐹</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为线段</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𝐸𝐹</m:t>
                    </m:r>
                  </m:oMath>
                </a14:m>
                <a:r>
                  <a:rPr lang="en-US" altLang="zh-CN" sz="1800" b="0" i="0" dirty="0">
                    <a:solidFill>
                      <a:srgbClr val="003760"/>
                    </a:solidFill>
                    <a:latin typeface="Times New Roman" pitchFamily="34" charset="0"/>
                    <a:ea typeface="微软雅黑" pitchFamily="34" charset="-122"/>
                    <a:cs typeface="Times New Roman" pitchFamily="34" charset="-120"/>
                  </a:rPr>
                  <a:t>上的动点,则</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𝑃𝐶</m:t>
                        </m:r>
                      </m:e>
                    </m:acc>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的最小值</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为</a:t>
                </a:r>
                <a:r>
                  <a:rPr lang="en-US" altLang="zh-CN" i="0">
                    <a:solidFill>
                      <a:srgbClr val="003760"/>
                    </a:solidFill>
                    <a:latin typeface="SimSun" pitchFamily="34" charset="0"/>
                    <a:ea typeface="SimSun" pitchFamily="34" charset="-122"/>
                    <a:cs typeface="SimSun" pitchFamily="34" charset="-120"/>
                  </a:rPr>
                  <a:t>____</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B_6_BD.184_1#55be23e9b?vaa=1&amp;vcp=1&amp;vop=1&amp;pid=7726146d7&amp;color=0,55,96&amp;vtp=1&amp;bt=1&amp;bbb=1&amp;hb=1"/>
              <p:cNvSpPr>
                <a:spLocks noRot="1" noChangeAspect="1" noMove="1" noResize="1" noEditPoints="1" noAdjustHandles="1" noChangeArrowheads="1" noChangeShapeType="1" noTextEdit="1"/>
              </p:cNvSpPr>
              <p:nvPr/>
            </p:nvSpPr>
            <p:spPr>
              <a:xfrm>
                <a:off x="502920" y="1280719"/>
                <a:ext cx="10570464" cy="821055"/>
              </a:xfrm>
              <a:prstGeom prst="rect">
                <a:avLst/>
              </a:prstGeom>
              <a:blipFill>
                <a:blip r:embed="rId3"/>
                <a:stretch>
                  <a:fillRect l="-1384" r="-980" b="-177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186_1#55be23e9b.blank?vaa=1&amp;vcp=1&amp;vop=1&amp;pid=7726146d7&amp;color=0,55,96&amp;vpa=34&amp;vtp=1&amp;bbb=1&amp;rh=26.26"/>
              <p:cNvSpPr/>
              <p:nvPr/>
            </p:nvSpPr>
            <p:spPr>
              <a:xfrm>
                <a:off x="742632" y="1715566"/>
                <a:ext cx="438277" cy="332677"/>
              </a:xfrm>
              <a:prstGeom prst="rect">
                <a:avLst/>
              </a:prstGeom>
              <a:noFill/>
              <a:ln/>
            </p:spPr>
            <p:txBody>
              <a:bodyPr wrap="none" lIns="0" tIns="0" rIns="0" bIns="0" rtlCol="0" anchor="t"/>
              <a:lstStyle/>
              <a:p>
                <a:pPr algn="ctr" latinLnBrk="1">
                  <a:lnSpc>
                    <a:spcPts val="2900"/>
                  </a:lnSpc>
                </a:pPr>
                <a14:m>
                  <m:oMath xmlns:m="http://schemas.openxmlformats.org/officeDocument/2006/math">
                    <m:rad>
                      <m:radPr>
                        <m:degHide m:val="on"/>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radPr>
                      <m:deg/>
                      <m:e>
                        <m:r>
                          <a:rPr lang="en-US" altLang="zh-CN" sz="2000" b="0" i="0">
                            <a:solidFill>
                              <a:srgbClr val="6161F4"/>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186_1#55be23e9b.blank?vaa=1&amp;vcp=1&amp;vop=1&amp;pid=7726146d7&amp;color=0,55,96&amp;vpa=34&amp;vtp=1&amp;bbb=1&amp;rh=26.26"/>
              <p:cNvSpPr>
                <a:spLocks noRot="1" noChangeAspect="1" noMove="1" noResize="1" noEditPoints="1" noAdjustHandles="1" noChangeArrowheads="1" noChangeShapeType="1" noTextEdit="1"/>
              </p:cNvSpPr>
              <p:nvPr/>
            </p:nvSpPr>
            <p:spPr>
              <a:xfrm>
                <a:off x="742632" y="1715566"/>
                <a:ext cx="438277" cy="332677"/>
              </a:xfrm>
              <a:prstGeom prst="rect">
                <a:avLst/>
              </a:prstGeom>
              <a:blipFill>
                <a:blip r:embed="rId4"/>
                <a:stretch>
                  <a:fillRect r="-4167" b="-909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185_1#55be23e9b?vaa=1&amp;vcp=1&amp;vop=1&amp;pid=7726146d7&amp;color=0,55,96&amp;vtp=1&amp;bbb=1&amp;hb=1"/>
              <p:cNvSpPr/>
              <p:nvPr/>
            </p:nvSpPr>
            <p:spPr>
              <a:xfrm>
                <a:off x="502920" y="2103170"/>
                <a:ext cx="10570464" cy="2306447"/>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如图所示,取</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的中点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𝑀</m:t>
                    </m:r>
                  </m:oMath>
                </a14:m>
                <a:r>
                  <a:rPr lang="en-US" altLang="zh-CN" sz="1800" b="0" i="0" dirty="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h</m:t>
                    </m:r>
                  </m:oMath>
                </a14:m>
                <a:r>
                  <a:rPr lang="en-US" altLang="zh-CN" sz="1800" b="0" i="0" dirty="0">
                    <a:solidFill>
                      <a:srgbClr val="003760"/>
                    </a:solidFill>
                    <a:latin typeface="Times New Roman" pitchFamily="34" charset="0"/>
                    <a:ea typeface="微软雅黑" pitchFamily="34" charset="-122"/>
                    <a:cs typeface="Times New Roman" pitchFamily="34" charset="-120"/>
                  </a:rPr>
                  <a:t>为点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的距离,</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Times New Roman" pitchFamily="34" charset="0"/>
                    <a:ea typeface="微软雅黑" pitchFamily="34" charset="-122"/>
                    <a:cs typeface="Times New Roman" pitchFamily="34" charset="-120"/>
                  </a:rPr>
                  <a:t>极化恒等式</a:t>
                </a:r>
                <a:r>
                  <a:rPr lang="en-US" altLang="zh-CN" sz="1800" b="0" i="0" dirty="0">
                    <a:solidFill>
                      <a:srgbClr val="003760"/>
                    </a:solidFill>
                    <a:latin typeface="Times New Roman" pitchFamily="34" charset="0"/>
                    <a:ea typeface="微软雅黑" pitchFamily="34" charset="-122"/>
                    <a:cs typeface="Times New Roman" pitchFamily="34" charset="-120"/>
                  </a:rPr>
                  <a:t>,可知</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𝑃𝐶</m:t>
                        </m:r>
                      </m:e>
                    </m:acc>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𝑃𝑀</m:t>
                            </m:r>
                          </m:e>
                        </m:acc>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h</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𝐵𝐶</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9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𝑃𝐵</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𝑃𝐶</m:t>
                        </m:r>
                      </m:e>
                    </m:acc>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𝑃𝑀</m:t>
                            </m:r>
                          </m:e>
                        </m:acc>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𝑃𝑀</m:t>
                            </m:r>
                          </m:e>
                        </m:acc>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𝐵𝐶</m:t>
                            </m:r>
                          </m:e>
                        </m:acc>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h</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𝐵𝐶</m:t>
                    </m:r>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，当且仅当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𝑃𝑀</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时</a:t>
                </a:r>
                <a:r>
                  <a:rPr lang="en-US" altLang="zh-CN" sz="1800" b="0" i="0" dirty="0">
                    <a:solidFill>
                      <a:srgbClr val="003760"/>
                    </a:solidFill>
                    <a:latin typeface="Times New Roman" pitchFamily="34" charset="0"/>
                    <a:ea typeface="微软雅黑" pitchFamily="34" charset="-122"/>
                    <a:cs typeface="Times New Roman" pitchFamily="34" charset="-120"/>
                  </a:rPr>
                  <a:t>，等号成立.</a:t>
                </a:r>
                <a:endParaRPr lang="en-US" altLang="zh-CN" sz="1800" dirty="0">
                  <a:solidFill>
                    <a:srgbClr val="003760"/>
                  </a:solidFill>
                </a:endParaRPr>
              </a:p>
              <a:p>
                <a:pPr latinLnBrk="1">
                  <a:lnSpc>
                    <a:spcPts val="3600"/>
                  </a:lnSpc>
                </a:pPr>
                <a:r>
                  <a:rPr lang="en-US" altLang="zh-CN" b="0" i="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𝑃𝐵</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𝑃𝐶</m:t>
                        </m:r>
                      </m:e>
                    </m:acc>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acc>
                          <m:accPr>
                            <m: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𝐵𝐶</m:t>
                            </m:r>
                          </m:e>
                        </m:acc>
                      </m:e>
                      <m:sup>
                        <m:r>
                          <a:rPr lang="en-US" altLang="zh-CN" b="0" i="0">
                            <a:solidFill>
                              <a:srgbClr val="003760"/>
                            </a:solidFill>
                            <a:latin typeface="Cambria Math" pitchFamily="34" charset="0"/>
                            <a:ea typeface="Cambria Math" pitchFamily="34" charset="-122"/>
                            <a:cs typeface="Cambria Math" pitchFamily="34" charset="-120"/>
                          </a:rPr>
                          <m:t>2</m:t>
                        </m:r>
                      </m:sup>
                    </m:sSup>
                  </m:oMath>
                </a14:m>
                <a:r>
                  <a:rPr lang="en-US" altLang="zh-CN" b="0" i="0" dirty="0">
                    <a:solidFill>
                      <a:srgbClr val="003760"/>
                    </a:solidFill>
                    <a:latin typeface="Times New Roman" pitchFamily="34" charset="0"/>
                    <a:ea typeface="微软雅黑" pitchFamily="34" charset="-122"/>
                    <a:cs typeface="Times New Roman" pitchFamily="34" charset="-120"/>
                  </a:rPr>
                  <a:t>的最小值为</a:t>
                </a:r>
                <a14:m>
                  <m:oMath xmlns:m="http://schemas.openxmlformats.org/officeDocument/2006/math">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B_6_AS.185_1#55be23e9b?vaa=1&amp;vcp=1&amp;vop=1&amp;pid=7726146d7&amp;color=0,55,96&amp;vtp=1&amp;bbb=1&amp;hb=1"/>
              <p:cNvSpPr>
                <a:spLocks noRot="1" noChangeAspect="1" noMove="1" noResize="1" noEditPoints="1" noAdjustHandles="1" noChangeArrowheads="1" noChangeShapeType="1" noTextEdit="1"/>
              </p:cNvSpPr>
              <p:nvPr/>
            </p:nvSpPr>
            <p:spPr>
              <a:xfrm>
                <a:off x="502920" y="2103170"/>
                <a:ext cx="10570464" cy="2306447"/>
              </a:xfrm>
              <a:prstGeom prst="rect">
                <a:avLst/>
              </a:prstGeom>
              <a:blipFill>
                <a:blip r:embed="rId5"/>
                <a:stretch>
                  <a:fillRect l="-1384" b="-6349"/>
                </a:stretch>
              </a:blipFill>
              <a:ln/>
            </p:spPr>
            <p:txBody>
              <a:bodyPr/>
              <a:lstStyle/>
              <a:p>
                <a:r>
                  <a:rPr lang="zh-CN" altLang="en-US">
                    <a:noFill/>
                  </a:rPr>
                  <a:t> </a:t>
                </a:r>
              </a:p>
            </p:txBody>
          </p:sp>
        </mc:Fallback>
      </mc:AlternateContent>
      <p:pic>
        <p:nvPicPr>
          <p:cNvPr id="5" name="QB_6_AS.185_2#55be23e9b?vaa=1&amp;vcp=1&amp;vop=1&amp;pid=7726146d7&amp;color=0,55,96&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5001768" y="4540807"/>
            <a:ext cx="1581912" cy="10789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anim calcmode="lin" valueType="num">
                                      <p:cBhvr>
                                        <p:cTn id="38" dur="500" fill="hold"/>
                                        <p:tgtEl>
                                          <p:spTgt spid="5"/>
                                        </p:tgtEl>
                                        <p:attrNameLst>
                                          <p:attrName>ppt_x</p:attrName>
                                        </p:attrNameLst>
                                      </p:cBhvr>
                                      <p:tavLst>
                                        <p:tav tm="0">
                                          <p:val>
                                            <p:strVal val="#ppt_x"/>
                                          </p:val>
                                        </p:tav>
                                        <p:tav tm="100000">
                                          <p:val>
                                            <p:strVal val="#ppt_x"/>
                                          </p:val>
                                        </p:tav>
                                      </p:tavLst>
                                    </p:anim>
                                    <p:anim calcmode="lin" valueType="num">
                                      <p:cBhvr>
                                        <p:cTn id="39" dur="5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C_5_BD#f8cae74c8?vcp=1&amp;pid=1091cbabb&amp;color=0,55,96&amp;vtp=1&amp;bt=1&amp;bbb=1"/>
          <p:cNvSpPr/>
          <p:nvPr/>
        </p:nvSpPr>
        <p:spPr>
          <a:xfrm>
            <a:off x="502920" y="792000"/>
            <a:ext cx="10570464"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C组</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新素养</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新题型</a:t>
            </a:r>
            <a:endParaRPr lang="en-US" altLang="zh-CN" sz="2200" dirty="0">
              <a:solidFill>
                <a:srgbClr val="003760"/>
              </a:solidFill>
            </a:endParaRPr>
          </a:p>
        </p:txBody>
      </p:sp>
      <mc:AlternateContent xmlns:mc="http://schemas.openxmlformats.org/markup-compatibility/2006" xmlns:a14="http://schemas.microsoft.com/office/drawing/2010/main">
        <mc:Choice Requires="a14">
          <p:sp>
            <p:nvSpPr>
              <p:cNvPr id="3" name="QC_6_BD.188_1#729937266?vaa=1&amp;vcp=1&amp;vop=1&amp;pid=f8cae74c8&amp;color=0,55,96&amp;vtp=1&amp;bbb=1"/>
              <p:cNvSpPr/>
              <p:nvPr/>
            </p:nvSpPr>
            <p:spPr>
              <a:xfrm>
                <a:off x="502920" y="1281341"/>
                <a:ext cx="10570464" cy="401447"/>
              </a:xfrm>
              <a:prstGeom prst="rect">
                <a:avLst/>
              </a:prstGeom>
              <a:noFill/>
              <a:ln/>
            </p:spPr>
            <p:txBody>
              <a:bodyPr wrap="none" lIns="0" tIns="0" rIns="0" bIns="0" rtlCol="0" anchor="t"/>
              <a:lstStyle/>
              <a:p>
                <a:pPr algn="l" latinLnBrk="1">
                  <a:lnSpc>
                    <a:spcPts val="3600"/>
                  </a:lnSpc>
                </a:pPr>
                <a:r>
                  <a:rPr lang="en-US" altLang="zh-CN" sz="1800" b="1" i="0" dirty="0">
                    <a:solidFill>
                      <a:srgbClr val="003760"/>
                    </a:solidFill>
                    <a:latin typeface="Times New Roman" pitchFamily="34" charset="0"/>
                    <a:ea typeface="微软雅黑" pitchFamily="34" charset="-122"/>
                    <a:cs typeface="Times New Roman" pitchFamily="34" charset="-120"/>
                  </a:rPr>
                  <a:t>13.（多选）</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是边长为2的正六边形</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𝐴𝐵𝐶𝐷𝐸𝐹</m:t>
                    </m:r>
                  </m:oMath>
                </a14:m>
                <a:r>
                  <a:rPr lang="en-US" altLang="zh-CN" sz="1800" b="0" i="0" dirty="0">
                    <a:solidFill>
                      <a:srgbClr val="003760"/>
                    </a:solidFill>
                    <a:latin typeface="Times New Roman" pitchFamily="34" charset="0"/>
                    <a:ea typeface="微软雅黑" pitchFamily="34" charset="-122"/>
                    <a:cs typeface="Times New Roman" pitchFamily="34" charset="-120"/>
                  </a:rPr>
                  <a:t>内的一点，则</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𝐴𝑃</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可能的取值是(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3" name="QC_6_BD.188_1#729937266?vaa=1&amp;vcp=1&amp;vop=1&amp;pid=f8cae74c8&amp;color=0,55,96&amp;vtp=1&amp;bbb=1"/>
              <p:cNvSpPr>
                <a:spLocks noRot="1" noChangeAspect="1" noMove="1" noResize="1" noEditPoints="1" noAdjustHandles="1" noChangeArrowheads="1" noChangeShapeType="1" noTextEdit="1"/>
              </p:cNvSpPr>
              <p:nvPr/>
            </p:nvSpPr>
            <p:spPr>
              <a:xfrm>
                <a:off x="502920" y="1281341"/>
                <a:ext cx="10570464" cy="401447"/>
              </a:xfrm>
              <a:prstGeom prst="rect">
                <a:avLst/>
              </a:prstGeom>
              <a:blipFill>
                <a:blip r:embed="rId3"/>
                <a:stretch>
                  <a:fillRect l="-1384" b="-34848"/>
                </a:stretch>
              </a:blipFill>
              <a:ln/>
            </p:spPr>
            <p:txBody>
              <a:bodyPr/>
              <a:lstStyle/>
              <a:p>
                <a:r>
                  <a:rPr lang="zh-CN" altLang="en-US">
                    <a:noFill/>
                  </a:rPr>
                  <a:t> </a:t>
                </a:r>
              </a:p>
            </p:txBody>
          </p:sp>
        </mc:Fallback>
      </mc:AlternateContent>
      <p:sp>
        <p:nvSpPr>
          <p:cNvPr id="4" name="QC_6_AN.190_1#729937266.bracket?vaa=1&amp;vcp=1&amp;vop=1&amp;pid=f8cae74c8&amp;color=0,55,96&amp;vpa=35&amp;vtp=1&amp;bbb=1"/>
          <p:cNvSpPr/>
          <p:nvPr/>
        </p:nvSpPr>
        <p:spPr>
          <a:xfrm>
            <a:off x="9050909" y="1410680"/>
            <a:ext cx="523875"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188_2#729937266.choices?vaa=1&amp;vcp=1&amp;vop=1&amp;pid=f8cae74c8&amp;color=0,55,96&amp;vtp=1&amp;bbb=1"/>
              <p:cNvSpPr/>
              <p:nvPr/>
            </p:nvSpPr>
            <p:spPr>
              <a:xfrm>
                <a:off x="502920" y="1687286"/>
                <a:ext cx="10570464" cy="360680"/>
              </a:xfrm>
              <a:prstGeom prst="rect">
                <a:avLst/>
              </a:prstGeom>
              <a:noFill/>
              <a:ln/>
            </p:spPr>
            <p:txBody>
              <a:bodyPr wrap="none" lIns="0" tIns="0" rIns="0" bIns="0" rtlCol="0" anchor="t"/>
              <a:lstStyle/>
              <a:p>
                <a:pPr latinLnBrk="1">
                  <a:lnSpc>
                    <a:spcPts val="3200"/>
                  </a:lnSpc>
                  <a:tabLst>
                    <a:tab pos="2852166" algn="l"/>
                    <a:tab pos="5488432" algn="l"/>
                    <a:tab pos="81246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0</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6</a:t>
                </a:r>
                <a:endParaRPr lang="en-US" altLang="zh-CN" sz="1800" dirty="0">
                  <a:solidFill>
                    <a:srgbClr val="003760"/>
                  </a:solidFill>
                </a:endParaRPr>
              </a:p>
            </p:txBody>
          </p:sp>
        </mc:Choice>
        <mc:Fallback xmlns="">
          <p:sp>
            <p:nvSpPr>
              <p:cNvPr id="5" name="QC_6_BD.188_2#729937266.choices?vaa=1&amp;vcp=1&amp;vop=1&amp;pid=f8cae74c8&amp;color=0,55,96&amp;vtp=1&amp;bbb=1"/>
              <p:cNvSpPr>
                <a:spLocks noRot="1" noChangeAspect="1" noMove="1" noResize="1" noEditPoints="1" noAdjustHandles="1" noChangeArrowheads="1" noChangeShapeType="1" noTextEdit="1"/>
              </p:cNvSpPr>
              <p:nvPr/>
            </p:nvSpPr>
            <p:spPr>
              <a:xfrm>
                <a:off x="502920" y="1687286"/>
                <a:ext cx="10570464" cy="360680"/>
              </a:xfrm>
              <a:prstGeom prst="rect">
                <a:avLst/>
              </a:prstGeom>
              <a:blipFill>
                <a:blip r:embed="rId4"/>
                <a:stretch>
                  <a:fillRect l="-1384"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189_1#729937266?vaa=1&amp;vcp=1&amp;vop=1&amp;pid=f8cae74c8&amp;color=0,55,96&amp;vtp=1&amp;bbb=1&amp;hb=1"/>
              <p:cNvSpPr/>
              <p:nvPr/>
            </p:nvSpPr>
            <p:spPr>
              <a:xfrm>
                <a:off x="502920" y="2051776"/>
                <a:ext cx="10570464" cy="1341247"/>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由题意可知,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，如图,根据正六边形的特征，可得</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𝐴𝑃</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上的投影的数量的取值范围是</a:t>
                </a:r>
              </a:p>
              <a:p>
                <a:pPr latinLnBrk="1">
                  <a:lnSpc>
                    <a:spcPts val="37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(−1,3)</m:t>
                    </m:r>
                  </m:oMath>
                </a14:m>
                <a:r>
                  <a:rPr lang="en-US" altLang="zh-CN" sz="1800" b="0" i="0" dirty="0">
                    <a:solidFill>
                      <a:srgbClr val="003760"/>
                    </a:solidFill>
                    <a:latin typeface="Times New Roman" pitchFamily="34" charset="0"/>
                    <a:ea typeface="微软雅黑" pitchFamily="34" charset="-122"/>
                    <a:cs typeface="Times New Roman" pitchFamily="34" charset="-120"/>
                  </a:rPr>
                  <a:t>，结合向量数量积的定义，可知</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𝐴𝑃</m:t>
                        </m:r>
                      </m:e>
                    </m:acc>
                    <m:r>
                      <a:rPr lang="en-US" altLang="zh-CN" sz="1800" b="0" i="0" smtClean="0">
                        <a:solidFill>
                          <a:srgbClr val="00376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等于</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的模与</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𝐴𝑃</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acc>
                      <m:accPr>
                        <m: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𝐴𝐵</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上的投影的数量的乘积</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600"/>
                  </a:lnSpc>
                </a:pPr>
                <a14:m>
                  <m:oMath xmlns:m="http://schemas.openxmlformats.org/officeDocument/2006/math">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𝐴𝑃</m:t>
                        </m:r>
                      </m:e>
                    </m:acc>
                    <m:r>
                      <a:rPr lang="en-US" altLang="zh-CN" b="0" i="0" smtClean="0">
                        <a:solidFill>
                          <a:srgbClr val="00376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accPr>
                      <m:e>
                        <m:r>
                          <a:rPr lang="en-US" altLang="zh-CN" b="0" i="0">
                            <a:solidFill>
                              <a:srgbClr val="003760"/>
                            </a:solidFill>
                            <a:latin typeface="Cambria Math" pitchFamily="34" charset="0"/>
                            <a:ea typeface="Cambria Math" pitchFamily="34" charset="-122"/>
                            <a:cs typeface="Cambria Math" pitchFamily="34" charset="-120"/>
                          </a:rPr>
                          <m:t>𝐴𝐵</m:t>
                        </m:r>
                      </m:e>
                    </m:acc>
                  </m:oMath>
                </a14:m>
                <a:r>
                  <a:rPr lang="en-US" altLang="zh-CN" b="0" i="0" dirty="0">
                    <a:solidFill>
                      <a:srgbClr val="003760"/>
                    </a:solidFill>
                    <a:latin typeface="Times New Roman" pitchFamily="34" charset="0"/>
                    <a:ea typeface="微软雅黑" pitchFamily="34" charset="-122"/>
                    <a:cs typeface="Times New Roman" pitchFamily="34" charset="-120"/>
                  </a:rPr>
                  <a:t>的取值范围是</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(−2,6)</m:t>
                    </m:r>
                  </m:oMath>
                </a14:m>
                <a:r>
                  <a:rPr lang="en-US" altLang="zh-CN" b="0" i="0" dirty="0">
                    <a:solidFill>
                      <a:srgbClr val="003760"/>
                    </a:solidFill>
                    <a:latin typeface="Times New Roman" pitchFamily="34" charset="0"/>
                    <a:ea typeface="微软雅黑" pitchFamily="34" charset="-122"/>
                    <a:cs typeface="Times New Roman" pitchFamily="34" charset="-120"/>
                  </a:rPr>
                  <a:t>，故选</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BC</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6" name="QC_6_AS.189_1#729937266?vaa=1&amp;vcp=1&amp;vop=1&amp;pid=f8cae74c8&amp;color=0,55,96&amp;vtp=1&amp;bbb=1&amp;hb=1"/>
              <p:cNvSpPr>
                <a:spLocks noRot="1" noChangeAspect="1" noMove="1" noResize="1" noEditPoints="1" noAdjustHandles="1" noChangeArrowheads="1" noChangeShapeType="1" noTextEdit="1"/>
              </p:cNvSpPr>
              <p:nvPr/>
            </p:nvSpPr>
            <p:spPr>
              <a:xfrm>
                <a:off x="502920" y="2051776"/>
                <a:ext cx="10570464" cy="1341247"/>
              </a:xfrm>
              <a:prstGeom prst="rect">
                <a:avLst/>
              </a:prstGeom>
              <a:blipFill>
                <a:blip r:embed="rId5"/>
                <a:stretch>
                  <a:fillRect l="-1384" b="-10000"/>
                </a:stretch>
              </a:blipFill>
              <a:ln/>
            </p:spPr>
            <p:txBody>
              <a:bodyPr/>
              <a:lstStyle/>
              <a:p>
                <a:r>
                  <a:rPr lang="zh-CN" altLang="en-US">
                    <a:noFill/>
                  </a:rPr>
                  <a:t> </a:t>
                </a:r>
              </a:p>
            </p:txBody>
          </p:sp>
        </mc:Fallback>
      </mc:AlternateContent>
      <p:pic>
        <p:nvPicPr>
          <p:cNvPr id="7" name="QC_6_AS.189_2#729937266?vaa=1&amp;vcp=1&amp;vop=1&amp;pid=f8cae74c8&amp;color=0,55,96&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4965192" y="3524976"/>
            <a:ext cx="1655064"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anim calcmode="lin" valueType="num">
                                      <p:cBhvr>
                                        <p:cTn id="28" dur="500" fill="hold"/>
                                        <p:tgtEl>
                                          <p:spTgt spid="7"/>
                                        </p:tgtEl>
                                        <p:attrNameLst>
                                          <p:attrName>ppt_x</p:attrName>
                                        </p:attrNameLst>
                                      </p:cBhvr>
                                      <p:tavLst>
                                        <p:tav tm="0">
                                          <p:val>
                                            <p:strVal val="#ppt_x"/>
                                          </p:val>
                                        </p:tav>
                                        <p:tav tm="100000">
                                          <p:val>
                                            <p:strVal val="#ppt_x"/>
                                          </p:val>
                                        </p:tav>
                                      </p:tavLst>
                                    </p:anim>
                                    <p:anim calcmode="lin" valueType="num">
                                      <p:cBhvr>
                                        <p:cTn id="29"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4">
                                            <p:bg/>
                                          </p:spTgt>
                                        </p:tgtEl>
                                        <p:attrNameLst>
                                          <p:attrName>style.visibility</p:attrName>
                                        </p:attrNameLst>
                                      </p:cBhvr>
                                      <p:to>
                                        <p:strVal val="visible"/>
                                      </p:to>
                                    </p:set>
                                    <p:animEffect transition="in" filter="fade">
                                      <p:cBhvr>
                                        <p:cTn id="34" dur="500"/>
                                        <p:tgtEl>
                                          <p:spTgt spid="4">
                                            <p:bg/>
                                          </p:spTgt>
                                        </p:tgtEl>
                                      </p:cBhvr>
                                    </p:animEffect>
                                    <p:anim calcmode="lin" valueType="num">
                                      <p:cBhvr>
                                        <p:cTn id="35" dur="500" fill="hold"/>
                                        <p:tgtEl>
                                          <p:spTgt spid="4">
                                            <p:bg/>
                                          </p:spTgt>
                                        </p:tgtEl>
                                        <p:attrNameLst>
                                          <p:attrName>ppt_x</p:attrName>
                                        </p:attrNameLst>
                                      </p:cBhvr>
                                      <p:tavLst>
                                        <p:tav tm="0">
                                          <p:val>
                                            <p:strVal val="#ppt_x"/>
                                          </p:val>
                                        </p:tav>
                                        <p:tav tm="100000">
                                          <p:val>
                                            <p:strVal val="#ppt_x"/>
                                          </p:val>
                                        </p:tav>
                                      </p:tavLst>
                                    </p:anim>
                                    <p:anim calcmode="lin" valueType="num">
                                      <p:cBhvr>
                                        <p:cTn id="36" dur="500" fill="hold"/>
                                        <p:tgtEl>
                                          <p:spTgt spid="4">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animEffect transition="in" filter="fade">
                                      <p:cBhvr>
                                        <p:cTn id="39" dur="500"/>
                                        <p:tgtEl>
                                          <p:spTgt spid="4">
                                            <p:txEl>
                                              <p:pRg st="0" end="0"/>
                                            </p:txEl>
                                          </p:spTgt>
                                        </p:tgtEl>
                                      </p:cBhvr>
                                    </p:animEffect>
                                    <p:anim calcmode="lin" valueType="num">
                                      <p:cBhvr>
                                        <p:cTn id="4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92_1#82324bc0d?vaa=1&amp;vcp=1&amp;vop=1&amp;pid=f8cae74c8&amp;color=0,55,96&amp;vtp=1&amp;bt=1&amp;bbb=1&amp;hb=1"/>
              <p:cNvSpPr/>
              <p:nvPr/>
            </p:nvSpPr>
            <p:spPr>
              <a:xfrm>
                <a:off x="502920" y="1925782"/>
                <a:ext cx="10570464"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14.</a:t>
                </a:r>
                <a:r>
                  <a:rPr lang="en-US" altLang="zh-CN" sz="1800" b="0" i="0" dirty="0">
                    <a:solidFill>
                      <a:srgbClr val="003760"/>
                    </a:solidFill>
                    <a:latin typeface="Times New Roman" pitchFamily="34" charset="0"/>
                    <a:ea typeface="微软雅黑" pitchFamily="34" charset="-122"/>
                    <a:cs typeface="Times New Roman" pitchFamily="34" charset="-120"/>
                  </a:rPr>
                  <a:t>定义两个非零平面向量的一种新运算</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表示</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的夹角</a:t>
                </a:r>
                <a:r>
                  <a:rPr lang="en-US" altLang="zh-CN" sz="1800" b="0" i="0">
                    <a:solidFill>
                      <a:srgbClr val="003760"/>
                    </a:solidFill>
                    <a:latin typeface="Times New Roman" pitchFamily="34" charset="0"/>
                    <a:ea typeface="微软雅黑" pitchFamily="34" charset="-122"/>
                    <a:cs typeface="Times New Roman" pitchFamily="34" charset="-120"/>
                  </a:rPr>
                  <a:t>，则对于两个</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非零平面向量</a:t>
                </a:r>
                <a14:m>
                  <m:oMath xmlns:m="http://schemas.openxmlformats.org/officeDocument/2006/math">
                    <m:r>
                      <a:rPr lang="en-US" altLang="zh-CN" b="1" i="1" smtClean="0">
                        <a:solidFill>
                          <a:srgbClr val="003760"/>
                        </a:solidFill>
                        <a:latin typeface="Cambria Math" pitchFamily="34" charset="0"/>
                        <a:ea typeface="Cambria Math" pitchFamily="34" charset="-122"/>
                        <a:cs typeface="Cambria Math" pitchFamily="34" charset="-120"/>
                      </a:rPr>
                      <m:t>𝒂</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1" i="1" smtClean="0">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微软雅黑" pitchFamily="34" charset="-122"/>
                    <a:cs typeface="Times New Roman" pitchFamily="34" charset="-120"/>
                  </a:rPr>
                  <a:t>下列结论一定成立的是(</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192_1#82324bc0d?vaa=1&amp;vcp=1&amp;vop=1&amp;pid=f8cae74c8&amp;color=0,55,96&amp;vtp=1&amp;bt=1&amp;bbb=1&amp;hb=1"/>
              <p:cNvSpPr>
                <a:spLocks noRot="1" noChangeAspect="1" noMove="1" noResize="1" noEditPoints="1" noAdjustHandles="1" noChangeArrowheads="1" noChangeShapeType="1" noTextEdit="1"/>
              </p:cNvSpPr>
              <p:nvPr/>
            </p:nvSpPr>
            <p:spPr>
              <a:xfrm>
                <a:off x="502920" y="1925782"/>
                <a:ext cx="10570464" cy="770255"/>
              </a:xfrm>
              <a:prstGeom prst="rect">
                <a:avLst/>
              </a:prstGeom>
              <a:blipFill>
                <a:blip r:embed="rId3"/>
                <a:stretch>
                  <a:fillRect l="-1384" b="-18254"/>
                </a:stretch>
              </a:blipFill>
              <a:ln/>
            </p:spPr>
            <p:txBody>
              <a:bodyPr/>
              <a:lstStyle/>
              <a:p>
                <a:r>
                  <a:rPr lang="zh-CN" altLang="en-US">
                    <a:noFill/>
                  </a:rPr>
                  <a:t> </a:t>
                </a:r>
              </a:p>
            </p:txBody>
          </p:sp>
        </mc:Fallback>
      </mc:AlternateContent>
      <p:sp>
        <p:nvSpPr>
          <p:cNvPr id="3" name="QC_6_AN.194_1#82324bc0d.bracket?vaa=1&amp;vcp=1&amp;vop=1&amp;pid=f8cae74c8&amp;color=0,55,96&amp;vpa=36&amp;vtp=1"/>
          <p:cNvSpPr/>
          <p:nvPr/>
        </p:nvSpPr>
        <p:spPr>
          <a:xfrm>
            <a:off x="5059045" y="2421717"/>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92_2#82324bc0d.choices?vaa=1&amp;vcp=1&amp;vop=1&amp;pid=f8cae74c8&amp;color=0,55,96&amp;vtp=1&amp;bbb=1"/>
              <p:cNvSpPr/>
              <p:nvPr/>
            </p:nvSpPr>
            <p:spPr>
              <a:xfrm>
                <a:off x="502920" y="2702388"/>
                <a:ext cx="10570464" cy="770255"/>
              </a:xfrm>
              <a:prstGeom prst="rect">
                <a:avLst/>
              </a:prstGeom>
              <a:noFill/>
              <a:ln/>
            </p:spPr>
            <p:txBody>
              <a:bodyPr wrap="none" lIns="0" tIns="0" rIns="0" bIns="0" rtlCol="0" anchor="t"/>
              <a:lstStyle/>
              <a:p>
                <a:pPr latinLnBrk="1">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上的投影的数量为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垂直</a:t>
                </a:r>
                <a:endParaRPr lang="en-US" altLang="zh-CN" sz="1800" dirty="0">
                  <a:solidFill>
                    <a:srgbClr val="003760"/>
                  </a:solidFill>
                </a:endParaRPr>
              </a:p>
            </p:txBody>
          </p:sp>
        </mc:Choice>
        <mc:Fallback xmlns="">
          <p:sp>
            <p:nvSpPr>
              <p:cNvPr id="4" name="QC_6_BD.192_2#82324bc0d.choices?vaa=1&amp;vcp=1&amp;vop=1&amp;pid=f8cae74c8&amp;color=0,55,96&amp;vtp=1&amp;bbb=1"/>
              <p:cNvSpPr>
                <a:spLocks noRot="1" noChangeAspect="1" noMove="1" noResize="1" noEditPoints="1" noAdjustHandles="1" noChangeArrowheads="1" noChangeShapeType="1" noTextEdit="1"/>
              </p:cNvSpPr>
              <p:nvPr/>
            </p:nvSpPr>
            <p:spPr>
              <a:xfrm>
                <a:off x="502920" y="2702388"/>
                <a:ext cx="10570464" cy="770255"/>
              </a:xfrm>
              <a:prstGeom prst="rect">
                <a:avLst/>
              </a:prstGeom>
              <a:blipFill>
                <a:blip r:embed="rId4"/>
                <a:stretch>
                  <a:fillRect l="-1384"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93_1#82324bc0d?vaa=1&amp;vcp=1&amp;vop=1&amp;pid=f8cae74c8&amp;color=0,55,96&amp;vtp=1&amp;bbb=1"/>
              <p:cNvSpPr/>
              <p:nvPr/>
            </p:nvSpPr>
            <p:spPr>
              <a:xfrm>
                <a:off x="502920" y="3484073"/>
                <a:ext cx="10570464" cy="16114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由投影的数量的定义得</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上的投影的数量为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，所以A不成立；</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，所以B成立；</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有</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𝜆</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时不成立，所以C不成立；</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𝒂</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1" smtClean="0">
                        <a:solidFill>
                          <a:srgbClr val="003760"/>
                        </a:solidFill>
                        <a:latin typeface="Cambria Math" pitchFamily="34" charset="0"/>
                        <a:ea typeface="Cambria Math" pitchFamily="34" charset="-122"/>
                        <a:cs typeface="Cambria Math" pitchFamily="34" charset="-120"/>
                      </a:rPr>
                      <m:t>𝒃</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，即两向量平行，所以D不成立.故选B.</a:t>
                </a:r>
                <a:endParaRPr lang="en-US" altLang="zh-CN" sz="1800" dirty="0">
                  <a:solidFill>
                    <a:srgbClr val="003760"/>
                  </a:solidFill>
                </a:endParaRPr>
              </a:p>
            </p:txBody>
          </p:sp>
        </mc:Choice>
        <mc:Fallback xmlns="">
          <p:sp>
            <p:nvSpPr>
              <p:cNvPr id="5" name="QC_6_AS.193_1#82324bc0d?vaa=1&amp;vcp=1&amp;vop=1&amp;pid=f8cae74c8&amp;color=0,55,96&amp;vtp=1&amp;bbb=1"/>
              <p:cNvSpPr>
                <a:spLocks noRot="1" noChangeAspect="1" noMove="1" noResize="1" noEditPoints="1" noAdjustHandles="1" noChangeArrowheads="1" noChangeShapeType="1" noTextEdit="1"/>
              </p:cNvSpPr>
              <p:nvPr/>
            </p:nvSpPr>
            <p:spPr>
              <a:xfrm>
                <a:off x="502920" y="3484073"/>
                <a:ext cx="10570464" cy="1611440"/>
              </a:xfrm>
              <a:prstGeom prst="rect">
                <a:avLst/>
              </a:prstGeom>
              <a:blipFill>
                <a:blip r:embed="rId5"/>
                <a:stretch>
                  <a:fillRect l="-1384" b="-87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C_4#a99171fd4?vcp=1&amp;pid=ce9c4efd6&amp;color=0,55,96&amp;tib=255,255,255&amp;vtp=1&amp;bt=1" descr="preencoded.png"/>
          <p:cNvPicPr>
            <a:picLocks noChangeAspect="1"/>
          </p:cNvPicPr>
          <p:nvPr/>
        </p:nvPicPr>
        <p:blipFill>
          <a:blip r:embed="rId3"/>
          <a:stretch>
            <a:fillRect/>
          </a:stretch>
        </p:blipFill>
        <p:spPr>
          <a:xfrm>
            <a:off x="521208" y="795528"/>
            <a:ext cx="566928" cy="694944"/>
          </a:xfrm>
          <a:prstGeom prst="rect">
            <a:avLst/>
          </a:prstGeom>
        </p:spPr>
      </p:pic>
      <p:sp>
        <p:nvSpPr>
          <p:cNvPr id="3" name="C_4_BD#a99171fd4?vcp=1&amp;pid=ce9c4efd6&amp;color=61,88,159&amp;vtp=1&amp;bbb=1"/>
          <p:cNvSpPr/>
          <p:nvPr/>
        </p:nvSpPr>
        <p:spPr>
          <a:xfrm>
            <a:off x="1216152" y="914400"/>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知识绘</a:t>
            </a:r>
            <a:endParaRPr lang="en-US" altLang="zh-CN" sz="2400" dirty="0"/>
          </a:p>
        </p:txBody>
      </p:sp>
      <p:sp>
        <p:nvSpPr>
          <p:cNvPr id="4" name="C_5_BD#9f1c84ae9?vcp=1&amp;pid=a99171fd4&amp;color=97,97,244&amp;vtp=1&amp;bbb=1"/>
          <p:cNvSpPr/>
          <p:nvPr/>
        </p:nvSpPr>
        <p:spPr>
          <a:xfrm>
            <a:off x="502920" y="14904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知识点1</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向量数量积的物理背景</a:t>
            </a:r>
            <a:endParaRPr lang="en-US" altLang="zh-CN" sz="2000" dirty="0"/>
          </a:p>
        </p:txBody>
      </p:sp>
      <p:sp>
        <p:nvSpPr>
          <p:cNvPr id="5" name="C_5_BD#cecc6ab34?vcp=1&amp;pid=a99171fd4&amp;color=97,97,244&amp;vtp=1&amp;bbb=1"/>
          <p:cNvSpPr/>
          <p:nvPr/>
        </p:nvSpPr>
        <p:spPr>
          <a:xfrm>
            <a:off x="502920" y="19476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知识点2</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两个向量的夹角</a:t>
            </a:r>
            <a:endParaRPr lang="en-US" altLang="zh-CN" sz="2000" dirty="0"/>
          </a:p>
        </p:txBody>
      </p:sp>
      <p:sp>
        <p:nvSpPr>
          <p:cNvPr id="6" name="C_5_BD#e491e2b55?vcp=1&amp;pid=a99171fd4&amp;color=97,97,244&amp;vtp=1&amp;bbb=1"/>
          <p:cNvSpPr/>
          <p:nvPr/>
        </p:nvSpPr>
        <p:spPr>
          <a:xfrm>
            <a:off x="502920" y="24048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知识点3</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向量数量积的定义</a:t>
            </a:r>
            <a:endParaRPr lang="en-US" altLang="zh-CN" sz="2000" dirty="0"/>
          </a:p>
        </p:txBody>
      </p:sp>
      <p:sp>
        <p:nvSpPr>
          <p:cNvPr id="7" name="C_5_BD#35c2ed5ee?vcp=1&amp;pid=a99171fd4&amp;color=97,97,244&amp;vtp=1&amp;bbb=1"/>
          <p:cNvSpPr/>
          <p:nvPr/>
        </p:nvSpPr>
        <p:spPr>
          <a:xfrm>
            <a:off x="502920" y="28620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知识点4</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向量的投影与向量数量积的几何意义</a:t>
            </a:r>
            <a:endParaRPr lang="en-US" altLang="zh-CN" sz="2000" dirty="0"/>
          </a:p>
        </p:txBody>
      </p:sp>
      <p:sp>
        <p:nvSpPr>
          <p:cNvPr id="8" name="C_5_BD#ecf83dee0?vcp=1&amp;pid=a99171fd4&amp;color=97,97,244&amp;vtp=1&amp;bbb=1"/>
          <p:cNvSpPr/>
          <p:nvPr/>
        </p:nvSpPr>
        <p:spPr>
          <a:xfrm>
            <a:off x="502920" y="33192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知识点5</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向量数量积的运算律</a:t>
            </a:r>
            <a:endParaRPr lang="en-US" altLang="zh-CN" sz="2000" dirty="0"/>
          </a:p>
        </p:txBody>
      </p:sp>
      <p:sp>
        <p:nvSpPr>
          <p:cNvPr id="9" name="C_5_BD#f024c338a?vcp=1&amp;pid=a99171fd4&amp;color=97,97,244&amp;vtp=1&amp;bbb=1"/>
          <p:cNvSpPr/>
          <p:nvPr/>
        </p:nvSpPr>
        <p:spPr>
          <a:xfrm>
            <a:off x="502920" y="37764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知识点6</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极化恒等式</a:t>
            </a:r>
            <a:endParaRPr lang="en-US" altLang="zh-CN" sz="2000"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C_4#96213d85c?vcp=1&amp;pid=ce9c4efd6&amp;color=0,55,96&amp;mp=1&amp;tib=255,255,255&amp;vtp=1&amp;bt=1" descr="preencoded.png"/>
          <p:cNvPicPr>
            <a:picLocks noChangeAspect="1"/>
          </p:cNvPicPr>
          <p:nvPr/>
        </p:nvPicPr>
        <p:blipFill>
          <a:blip r:embed="rId3"/>
          <a:stretch>
            <a:fillRect/>
          </a:stretch>
        </p:blipFill>
        <p:spPr>
          <a:xfrm>
            <a:off x="521208" y="792000"/>
            <a:ext cx="493776" cy="521208"/>
          </a:xfrm>
          <a:prstGeom prst="rect">
            <a:avLst/>
          </a:prstGeom>
        </p:spPr>
      </p:pic>
      <p:sp>
        <p:nvSpPr>
          <p:cNvPr id="3" name="C_4_BD#96213d85c?vcp=1&amp;pid=ce9c4efd6&amp;color=61,88,159&amp;mp=1&amp;vtp=1&amp;bbb=1"/>
          <p:cNvSpPr/>
          <p:nvPr/>
        </p:nvSpPr>
        <p:spPr>
          <a:xfrm>
            <a:off x="1152144" y="792000"/>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重难斩</a:t>
            </a:r>
            <a:endParaRPr lang="en-US" altLang="zh-CN" sz="2400" dirty="0"/>
          </a:p>
        </p:txBody>
      </p:sp>
      <p:sp>
        <p:nvSpPr>
          <p:cNvPr id="4" name="C_5_BD#07ae0582b?vcp=1&amp;pid=96213d85c&amp;color=97,97,244&amp;vtp=1&amp;bbb=1"/>
          <p:cNvSpPr/>
          <p:nvPr/>
        </p:nvSpPr>
        <p:spPr>
          <a:xfrm>
            <a:off x="502920" y="14442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要点</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向量数量积的运算性质</a:t>
            </a:r>
            <a:endParaRPr lang="en-US" altLang="zh-CN" sz="2000" dirty="0"/>
          </a:p>
        </p:txBody>
      </p:sp>
      <mc:AlternateContent xmlns:mc="http://schemas.openxmlformats.org/markup-compatibility/2006" xmlns:a14="http://schemas.microsoft.com/office/drawing/2010/main">
        <mc:Choice Requires="a14">
          <p:sp>
            <p:nvSpPr>
              <p:cNvPr id="5" name="QO_6_BD.1_1#0bd098f4e?vcp=1&amp;vop=1&amp;pid=07ae0582b&amp;color=0,55,96&amp;vtp=1&amp;bbb=1"/>
              <p:cNvSpPr/>
              <p:nvPr/>
            </p:nvSpPr>
            <p:spPr>
              <a:xfrm>
                <a:off x="502920" y="1878260"/>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的取值范围.</a:t>
                </a:r>
                <a:endParaRPr lang="en-US" altLang="zh-CN" sz="1800" dirty="0"/>
              </a:p>
            </p:txBody>
          </p:sp>
        </mc:Choice>
        <mc:Fallback xmlns="">
          <p:sp>
            <p:nvSpPr>
              <p:cNvPr id="5" name="QO_6_BD.1_1#0bd098f4e?vcp=1&amp;vop=1&amp;pid=07ae0582b&amp;color=0,55,96&amp;vtp=1&amp;bbb=1"/>
              <p:cNvSpPr>
                <a:spLocks noRot="1" noChangeAspect="1" noMove="1" noResize="1" noEditPoints="1" noAdjustHandles="1" noChangeArrowheads="1" noChangeShapeType="1" noTextEdit="1"/>
              </p:cNvSpPr>
              <p:nvPr/>
            </p:nvSpPr>
            <p:spPr>
              <a:xfrm>
                <a:off x="502920" y="1878260"/>
                <a:ext cx="10570464" cy="360680"/>
              </a:xfrm>
              <a:prstGeom prst="rect">
                <a:avLst/>
              </a:prstGeom>
              <a:blipFill>
                <a:blip r:embed="rId4"/>
                <a:stretch>
                  <a:fillRect b="-40678"/>
                </a:stretch>
              </a:blipFill>
              <a:ln/>
            </p:spPr>
            <p:txBody>
              <a:bodyPr/>
              <a:lstStyle/>
              <a:p>
                <a:r>
                  <a:rPr lang="zh-CN" altLang="en-US">
                    <a:noFill/>
                  </a:rPr>
                  <a:t> </a:t>
                </a:r>
              </a:p>
            </p:txBody>
          </p:sp>
        </mc:Fallback>
      </mc:AlternateContent>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AN.2_1#0bd098f4e?vcp=1&amp;vop=1&amp;pid=07ae0582b&amp;color=0,55,96&amp;vtp=1&amp;bt=1&amp;bbb=1&amp;hb=1"/>
              <p:cNvSpPr/>
              <p:nvPr/>
            </p:nvSpPr>
            <p:spPr>
              <a:xfrm>
                <a:off x="502920" y="864603"/>
                <a:ext cx="10570464" cy="28657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方法一：</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当且仅当</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同向时,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800" b="0" i="0" dirty="0">
                    <a:solidFill>
                      <a:srgbClr val="003760"/>
                    </a:solidFill>
                    <a:latin typeface="Times New Roman" pitchFamily="34" charset="0"/>
                    <a:ea typeface="微软雅黑" pitchFamily="34" charset="-122"/>
                    <a:cs typeface="Times New Roman" pitchFamily="34" charset="-120"/>
                  </a:rPr>
                  <a:t>反向时，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|=7</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的取值范围是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方法二</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𝒂</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1">
                            <a:solidFill>
                              <a:srgbClr val="003760"/>
                            </a:solidFill>
                            <a:latin typeface="Cambria Math" pitchFamily="34" charset="0"/>
                            <a:ea typeface="Cambria Math" pitchFamily="34" charset="-122"/>
                            <a:cs typeface="Cambria Math" pitchFamily="34" charset="-120"/>
                          </a:rPr>
                          <m:t>𝒃</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=25−24</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为向量</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的夹角</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𝒂</m:t>
                    </m:r>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𝒃</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∈[1,49]</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𝒂</m:t>
                    </m:r>
                    <m:r>
                      <a:rPr lang="en-US" altLang="zh-CN" b="0" i="0">
                        <a:solidFill>
                          <a:srgbClr val="003760"/>
                        </a:solidFill>
                        <a:latin typeface="Cambria Math" pitchFamily="34" charset="0"/>
                        <a:ea typeface="Cambria Math" pitchFamily="34" charset="-122"/>
                        <a:cs typeface="Cambria Math" pitchFamily="34" charset="-120"/>
                      </a:rPr>
                      <m:t>−</m:t>
                    </m:r>
                    <m:r>
                      <a:rPr lang="en-US" altLang="zh-CN" b="1" i="1">
                        <a:solidFill>
                          <a:srgbClr val="003760"/>
                        </a:solidFill>
                        <a:latin typeface="Cambria Math" pitchFamily="34" charset="0"/>
                        <a:ea typeface="Cambria Math" pitchFamily="34" charset="-122"/>
                        <a:cs typeface="Cambria Math" pitchFamily="34" charset="-120"/>
                      </a:rPr>
                      <m:t>𝒃</m:t>
                    </m:r>
                    <m:r>
                      <a:rPr lang="en-US" altLang="zh-CN" b="0" i="0">
                        <a:solidFill>
                          <a:srgbClr val="003760"/>
                        </a:solidFill>
                        <a:latin typeface="Cambria Math" pitchFamily="34" charset="0"/>
                        <a:ea typeface="Cambria Math" pitchFamily="34" charset="-122"/>
                        <a:cs typeface="Cambria Math" pitchFamily="34" charset="-120"/>
                      </a:rPr>
                      <m:t>|∈[1,7]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6_AN.2_1#0bd098f4e?vcp=1&amp;vop=1&amp;pid=07ae0582b&amp;color=0,55,96&amp;vtp=1&amp;bt=1&amp;bbb=1&amp;hb=1"/>
              <p:cNvSpPr>
                <a:spLocks noRot="1" noChangeAspect="1" noMove="1" noResize="1" noEditPoints="1" noAdjustHandles="1" noChangeArrowheads="1" noChangeShapeType="1" noTextEdit="1"/>
              </p:cNvSpPr>
              <p:nvPr/>
            </p:nvSpPr>
            <p:spPr>
              <a:xfrm>
                <a:off x="502920" y="864603"/>
                <a:ext cx="10570464" cy="2865755"/>
              </a:xfrm>
              <a:prstGeom prst="rect">
                <a:avLst/>
              </a:prstGeom>
              <a:blipFill>
                <a:blip r:embed="rId3"/>
                <a:stretch>
                  <a:fillRect l="-1384" b="-489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2_2#0bd098f4e?vcp=1&amp;vop=1&amp;pid=07ae0582b&amp;color=0,55,96&amp;vtp=1&amp;bbb=1"/>
              <p:cNvSpPr/>
              <p:nvPr/>
            </p:nvSpPr>
            <p:spPr>
              <a:xfrm>
                <a:off x="502920" y="3704322"/>
                <a:ext cx="10570464" cy="401447"/>
              </a:xfrm>
              <a:prstGeom prst="rect">
                <a:avLst/>
              </a:prstGeom>
              <a:noFill/>
              <a:ln/>
            </p:spPr>
            <p:txBody>
              <a:bodyPr wrap="none" lIns="0" tIns="0" rIns="0" bIns="0" rtlCol="0" anchor="t"/>
              <a:lstStyle/>
              <a:p>
                <a:pPr algn="l" latinLnBrk="1">
                  <a:lnSpc>
                    <a:spcPts val="36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方法三：设</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𝑂𝐴</m:t>
                        </m:r>
                      </m:e>
                    </m:acc>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𝑂𝐵</m:t>
                        </m:r>
                      </m:e>
                    </m:acc>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,如图.</a:t>
                </a:r>
                <a:endParaRPr lang="en-US" altLang="zh-CN" sz="1800" dirty="0"/>
              </a:p>
            </p:txBody>
          </p:sp>
        </mc:Choice>
        <mc:Fallback xmlns="">
          <p:sp>
            <p:nvSpPr>
              <p:cNvPr id="3" name="QO_6_AN.2_2#0bd098f4e?vcp=1&amp;vop=1&amp;pid=07ae0582b&amp;color=0,55,96&amp;vtp=1&amp;bbb=1"/>
              <p:cNvSpPr>
                <a:spLocks noRot="1" noChangeAspect="1" noMove="1" noResize="1" noEditPoints="1" noAdjustHandles="1" noChangeArrowheads="1" noChangeShapeType="1" noTextEdit="1"/>
              </p:cNvSpPr>
              <p:nvPr/>
            </p:nvSpPr>
            <p:spPr>
              <a:xfrm>
                <a:off x="502920" y="3704322"/>
                <a:ext cx="10570464" cy="401447"/>
              </a:xfrm>
              <a:prstGeom prst="rect">
                <a:avLst/>
              </a:prstGeom>
              <a:blipFill>
                <a:blip r:embed="rId4"/>
                <a:stretch>
                  <a:fillRect b="-33333"/>
                </a:stretch>
              </a:blipFill>
              <a:ln/>
            </p:spPr>
            <p:txBody>
              <a:bodyPr/>
              <a:lstStyle/>
              <a:p>
                <a:r>
                  <a:rPr lang="zh-CN" altLang="en-US">
                    <a:noFill/>
                  </a:rPr>
                  <a:t> </a:t>
                </a:r>
              </a:p>
            </p:txBody>
          </p:sp>
        </mc:Fallback>
      </mc:AlternateContent>
      <p:pic>
        <p:nvPicPr>
          <p:cNvPr id="4" name="QO_6_AN.2_3#0bd098f4e?vcp=1&amp;vop=1&amp;pid=07ae0582b&amp;color=0,55,96&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001768" y="4245151"/>
            <a:ext cx="1563624" cy="9235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O_6_AN.2_4#0bd098f4e?vcp=1&amp;vop=1&amp;pid=07ae0582b&amp;color=0,55,96&amp;vtp=1&amp;bbb=1"/>
              <p:cNvSpPr/>
              <p:nvPr/>
            </p:nvSpPr>
            <p:spPr>
              <a:xfrm>
                <a:off x="502920" y="5299251"/>
                <a:ext cx="10570464" cy="821055"/>
              </a:xfrm>
              <a:prstGeom prst="rect">
                <a:avLst/>
              </a:prstGeom>
              <a:noFill/>
              <a:ln/>
            </p:spPr>
            <p:txBody>
              <a:bodyPr wrap="none" lIns="0" tIns="0" rIns="0" bIns="0" rtlCol="0" anchor="t"/>
              <a:lstStyle/>
              <a:p>
                <a:pPr algn="l" latinLnBrk="1">
                  <a:lnSpc>
                    <a:spcPts val="37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𝑂𝐴</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𝑂𝐵</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共线同向时，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e>
                      <m:sub>
                        <m:r>
                          <m:rPr>
                            <m:sty m:val="p"/>
                          </m:rPr>
                          <a:rPr lang="en-US" altLang="zh-CN" sz="1800" b="0" i="0">
                            <a:solidFill>
                              <a:srgbClr val="003760"/>
                            </a:solidFill>
                            <a:latin typeface="Cambria Math" pitchFamily="34" charset="0"/>
                            <a:ea typeface="Cambria Math" pitchFamily="34" charset="-122"/>
                            <a:cs typeface="Cambria Math" pitchFamily="34" charset="-120"/>
                          </a:rPr>
                          <m:t>min</m:t>
                        </m:r>
                      </m:sub>
                    </m:sSub>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𝑂𝐴</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𝑂𝐵</m:t>
                        </m:r>
                      </m:e>
                    </m:acc>
                  </m:oMath>
                </a14:m>
                <a:r>
                  <a:rPr lang="en-US" altLang="zh-CN" sz="1800" b="0" i="0" dirty="0">
                    <a:solidFill>
                      <a:srgbClr val="003760"/>
                    </a:solidFill>
                    <a:latin typeface="Times New Roman" pitchFamily="34" charset="0"/>
                    <a:ea typeface="微软雅黑" pitchFamily="34" charset="-122"/>
                    <a:cs typeface="Times New Roman" pitchFamily="34" charset="-120"/>
                  </a:rPr>
                  <a:t>共线反向时，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e>
                      <m:sub>
                        <m:r>
                          <m:rPr>
                            <m:sty m:val="p"/>
                          </m:rPr>
                          <a:rPr lang="en-US" altLang="zh-CN" sz="1800" b="0" i="0">
                            <a:solidFill>
                              <a:srgbClr val="003760"/>
                            </a:solidFill>
                            <a:latin typeface="Cambria Math" pitchFamily="34" charset="0"/>
                            <a:ea typeface="Cambria Math" pitchFamily="34" charset="-122"/>
                            <a:cs typeface="Cambria Math" pitchFamily="34" charset="-120"/>
                          </a:rPr>
                          <m:t>max</m:t>
                        </m:r>
                      </m:sub>
                    </m:sSub>
                    <m:r>
                      <a:rPr lang="en-US" altLang="zh-CN" sz="1800" b="0" i="0">
                        <a:solidFill>
                          <a:srgbClr val="003760"/>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𝒂</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1">
                        <a:solidFill>
                          <a:srgbClr val="003760"/>
                        </a:solidFill>
                        <a:latin typeface="Cambria Math" pitchFamily="34" charset="0"/>
                        <a:ea typeface="Cambria Math" pitchFamily="34" charset="-122"/>
                        <a:cs typeface="Cambria Math" pitchFamily="34" charset="-120"/>
                      </a:rPr>
                      <m:t>𝒃</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的取值范围是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6_AN.2_4#0bd098f4e?vcp=1&amp;vop=1&amp;pid=07ae0582b&amp;color=0,55,96&amp;vtp=1&amp;bbb=1"/>
              <p:cNvSpPr>
                <a:spLocks noRot="1" noChangeAspect="1" noMove="1" noResize="1" noEditPoints="1" noAdjustHandles="1" noChangeArrowheads="1" noChangeShapeType="1" noTextEdit="1"/>
              </p:cNvSpPr>
              <p:nvPr/>
            </p:nvSpPr>
            <p:spPr>
              <a:xfrm>
                <a:off x="502920" y="5299251"/>
                <a:ext cx="10570464" cy="821055"/>
              </a:xfrm>
              <a:prstGeom prst="rect">
                <a:avLst/>
              </a:prstGeom>
              <a:blipFill>
                <a:blip r:embed="rId6"/>
                <a:stretch>
                  <a:fillRect r="-1153" b="-1777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bg/>
                                          </p:spTgt>
                                        </p:tgtEl>
                                        <p:attrNameLst>
                                          <p:attrName>style.visibility</p:attrName>
                                        </p:attrNameLst>
                                      </p:cBhvr>
                                      <p:to>
                                        <p:strVal val="visible"/>
                                      </p:to>
                                    </p:set>
                                    <p:animEffect transition="in" filter="fade">
                                      <p:cBhvr>
                                        <p:cTn id="47" dur="500"/>
                                        <p:tgtEl>
                                          <p:spTgt spid="3">
                                            <p:bg/>
                                          </p:spTgt>
                                        </p:tgtEl>
                                      </p:cBhvr>
                                    </p:animEffect>
                                    <p:anim calcmode="lin" valueType="num">
                                      <p:cBhvr>
                                        <p:cTn id="48" dur="500" fill="hold"/>
                                        <p:tgtEl>
                                          <p:spTgt spid="3">
                                            <p:bg/>
                                          </p:spTgt>
                                        </p:tgtEl>
                                        <p:attrNameLst>
                                          <p:attrName>ppt_x</p:attrName>
                                        </p:attrNameLst>
                                      </p:cBhvr>
                                      <p:tavLst>
                                        <p:tav tm="0">
                                          <p:val>
                                            <p:strVal val="#ppt_x"/>
                                          </p:val>
                                        </p:tav>
                                        <p:tav tm="100000">
                                          <p:val>
                                            <p:strVal val="#ppt_x"/>
                                          </p:val>
                                        </p:tav>
                                      </p:tavLst>
                                    </p:anim>
                                    <p:anim calcmode="lin" valueType="num">
                                      <p:cBhvr>
                                        <p:cTn id="49" dur="500" fill="hold"/>
                                        <p:tgtEl>
                                          <p:spTgt spid="3">
                                            <p:bg/>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
                                            <p:txEl>
                                              <p:pRg st="0" end="0"/>
                                            </p:txEl>
                                          </p:spTgt>
                                        </p:tgtEl>
                                        <p:attrNameLst>
                                          <p:attrName>style.visibility</p:attrName>
                                        </p:attrNameLst>
                                      </p:cBhvr>
                                      <p:to>
                                        <p:strVal val="visible"/>
                                      </p:to>
                                    </p:set>
                                    <p:animEffect transition="in" filter="fade">
                                      <p:cBhvr>
                                        <p:cTn id="52" dur="500"/>
                                        <p:tgtEl>
                                          <p:spTgt spid="3">
                                            <p:txEl>
                                              <p:pRg st="0" end="0"/>
                                            </p:txEl>
                                          </p:spTgt>
                                        </p:tgtEl>
                                      </p:cBhvr>
                                    </p:animEffect>
                                    <p:anim calcmode="lin" valueType="num">
                                      <p:cBhvr>
                                        <p:cTn id="5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3">
                                            <p:txEl>
                                              <p:pRg st="0" end="0"/>
                                            </p:txEl>
                                          </p:spTgt>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fade">
                                      <p:cBhvr>
                                        <p:cTn id="57" dur="500"/>
                                        <p:tgtEl>
                                          <p:spTgt spid="4"/>
                                        </p:tgtEl>
                                      </p:cBhvr>
                                    </p:animEffect>
                                    <p:anim calcmode="lin" valueType="num">
                                      <p:cBhvr>
                                        <p:cTn id="58" dur="500" fill="hold"/>
                                        <p:tgtEl>
                                          <p:spTgt spid="4"/>
                                        </p:tgtEl>
                                        <p:attrNameLst>
                                          <p:attrName>ppt_x</p:attrName>
                                        </p:attrNameLst>
                                      </p:cBhvr>
                                      <p:tavLst>
                                        <p:tav tm="0">
                                          <p:val>
                                            <p:strVal val="#ppt_x"/>
                                          </p:val>
                                        </p:tav>
                                        <p:tav tm="100000">
                                          <p:val>
                                            <p:strVal val="#ppt_x"/>
                                          </p:val>
                                        </p:tav>
                                      </p:tavLst>
                                    </p:anim>
                                    <p:anim calcmode="lin" valueType="num">
                                      <p:cBhvr>
                                        <p:cTn id="59" dur="500" fill="hold"/>
                                        <p:tgtEl>
                                          <p:spTgt spid="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5">
                                            <p:bg/>
                                          </p:spTgt>
                                        </p:tgtEl>
                                        <p:attrNameLst>
                                          <p:attrName>style.visibility</p:attrName>
                                        </p:attrNameLst>
                                      </p:cBhvr>
                                      <p:to>
                                        <p:strVal val="visible"/>
                                      </p:to>
                                    </p:set>
                                    <p:animEffect transition="in" filter="fade">
                                      <p:cBhvr>
                                        <p:cTn id="62" dur="500"/>
                                        <p:tgtEl>
                                          <p:spTgt spid="5">
                                            <p:bg/>
                                          </p:spTgt>
                                        </p:tgtEl>
                                      </p:cBhvr>
                                    </p:animEffect>
                                    <p:anim calcmode="lin" valueType="num">
                                      <p:cBhvr>
                                        <p:cTn id="63" dur="500" fill="hold"/>
                                        <p:tgtEl>
                                          <p:spTgt spid="5">
                                            <p:bg/>
                                          </p:spTgt>
                                        </p:tgtEl>
                                        <p:attrNameLst>
                                          <p:attrName>ppt_x</p:attrName>
                                        </p:attrNameLst>
                                      </p:cBhvr>
                                      <p:tavLst>
                                        <p:tav tm="0">
                                          <p:val>
                                            <p:strVal val="#ppt_x"/>
                                          </p:val>
                                        </p:tav>
                                        <p:tav tm="100000">
                                          <p:val>
                                            <p:strVal val="#ppt_x"/>
                                          </p:val>
                                        </p:tav>
                                      </p:tavLst>
                                    </p:anim>
                                    <p:anim calcmode="lin" valueType="num">
                                      <p:cBhvr>
                                        <p:cTn id="64" dur="500" fill="hold"/>
                                        <p:tgtEl>
                                          <p:spTgt spid="5">
                                            <p:bg/>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5">
                                            <p:txEl>
                                              <p:pRg st="0" end="0"/>
                                            </p:txEl>
                                          </p:spTgt>
                                        </p:tgtEl>
                                        <p:attrNameLst>
                                          <p:attrName>style.visibility</p:attrName>
                                        </p:attrNameLst>
                                      </p:cBhvr>
                                      <p:to>
                                        <p:strVal val="visible"/>
                                      </p:to>
                                    </p:set>
                                    <p:animEffect transition="in" filter="fade">
                                      <p:cBhvr>
                                        <p:cTn id="67" dur="500"/>
                                        <p:tgtEl>
                                          <p:spTgt spid="5">
                                            <p:txEl>
                                              <p:pRg st="0" end="0"/>
                                            </p:txEl>
                                          </p:spTgt>
                                        </p:tgtEl>
                                      </p:cBhvr>
                                    </p:animEffect>
                                    <p:anim calcmode="lin" valueType="num">
                                      <p:cBhvr>
                                        <p:cTn id="6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69" dur="500" fill="hold"/>
                                        <p:tgtEl>
                                          <p:spTgt spid="5">
                                            <p:txEl>
                                              <p:pRg st="0" end="0"/>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5">
                                            <p:txEl>
                                              <p:pRg st="1" end="1"/>
                                            </p:txEl>
                                          </p:spTgt>
                                        </p:tgtEl>
                                        <p:attrNameLst>
                                          <p:attrName>style.visibility</p:attrName>
                                        </p:attrNameLst>
                                      </p:cBhvr>
                                      <p:to>
                                        <p:strVal val="visible"/>
                                      </p:to>
                                    </p:set>
                                    <p:animEffect transition="in" filter="fade">
                                      <p:cBhvr>
                                        <p:cTn id="72" dur="500"/>
                                        <p:tgtEl>
                                          <p:spTgt spid="5">
                                            <p:txEl>
                                              <p:pRg st="1" end="1"/>
                                            </p:txEl>
                                          </p:spTgt>
                                        </p:tgtEl>
                                      </p:cBhvr>
                                    </p:animEffect>
                                    <p:anim calcmode="lin" valueType="num">
                                      <p:cBhvr>
                                        <p:cTn id="7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74"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21</TotalTime>
  <Words>7551</Words>
  <Application>Microsoft Office PowerPoint</Application>
  <PresentationFormat>宽屏</PresentationFormat>
  <Paragraphs>523</Paragraphs>
  <Slides>66</Slides>
  <Notes>66</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66</vt:i4>
      </vt:variant>
    </vt:vector>
  </HeadingPairs>
  <TitlesOfParts>
    <vt:vector size="75" baseType="lpstr">
      <vt:lpstr>Arial (正文)</vt:lpstr>
      <vt:lpstr>仿宋</vt:lpstr>
      <vt:lpstr>SimSun</vt:lpstr>
      <vt:lpstr>微软雅黑</vt:lpstr>
      <vt:lpstr>印品黑体</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和标 邓</cp:lastModifiedBy>
  <cp:revision>3</cp:revision>
  <dcterms:created xsi:type="dcterms:W3CDTF">2025-09-29T11:44:29Z</dcterms:created>
  <dcterms:modified xsi:type="dcterms:W3CDTF">2025-09-29T12:18:53Z</dcterms:modified>
  <cp:category/>
  <cp:contentStatus/>
</cp:coreProperties>
</file>